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handoutMasterIdLst>
    <p:handoutMasterId r:id="rId35"/>
  </p:handoutMasterIdLst>
  <p:sldIdLst>
    <p:sldId id="256" r:id="rId2"/>
    <p:sldId id="257" r:id="rId3"/>
    <p:sldId id="264" r:id="rId4"/>
    <p:sldId id="299" r:id="rId5"/>
    <p:sldId id="263" r:id="rId6"/>
    <p:sldId id="284" r:id="rId7"/>
    <p:sldId id="261" r:id="rId8"/>
    <p:sldId id="286" r:id="rId9"/>
    <p:sldId id="295" r:id="rId10"/>
    <p:sldId id="266" r:id="rId11"/>
    <p:sldId id="270" r:id="rId12"/>
    <p:sldId id="294" r:id="rId13"/>
    <p:sldId id="280" r:id="rId14"/>
    <p:sldId id="273" r:id="rId15"/>
    <p:sldId id="258" r:id="rId16"/>
    <p:sldId id="272" r:id="rId17"/>
    <p:sldId id="281" r:id="rId18"/>
    <p:sldId id="271" r:id="rId19"/>
    <p:sldId id="275" r:id="rId20"/>
    <p:sldId id="288" r:id="rId21"/>
    <p:sldId id="289" r:id="rId22"/>
    <p:sldId id="290" r:id="rId23"/>
    <p:sldId id="291" r:id="rId24"/>
    <p:sldId id="292" r:id="rId25"/>
    <p:sldId id="293" r:id="rId26"/>
    <p:sldId id="297" r:id="rId27"/>
    <p:sldId id="304" r:id="rId28"/>
    <p:sldId id="305" r:id="rId29"/>
    <p:sldId id="306" r:id="rId30"/>
    <p:sldId id="307" r:id="rId31"/>
    <p:sldId id="308" r:id="rId32"/>
    <p:sldId id="298" r:id="rId3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B"/>
    <a:srgbClr val="FE9900"/>
    <a:srgbClr val="FF9933"/>
    <a:srgbClr val="FFFFFF"/>
    <a:srgbClr val="FF6D6D"/>
    <a:srgbClr val="FFFFCC"/>
    <a:srgbClr val="99FF99"/>
    <a:srgbClr val="FFFF99"/>
    <a:srgbClr val="FFFDE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94" autoAdjust="0"/>
  </p:normalViewPr>
  <p:slideViewPr>
    <p:cSldViewPr>
      <p:cViewPr varScale="1">
        <p:scale>
          <a:sx n="105" d="100"/>
          <a:sy n="105" d="100"/>
        </p:scale>
        <p:origin x="1878" y="114"/>
      </p:cViewPr>
      <p:guideLst>
        <p:guide orient="horz" pos="2160"/>
        <p:guide pos="2880"/>
      </p:guideLst>
    </p:cSldViewPr>
  </p:slideViewPr>
  <p:outlineViewPr>
    <p:cViewPr>
      <p:scale>
        <a:sx n="33" d="100"/>
        <a:sy n="33" d="100"/>
      </p:scale>
      <p:origin x="0" y="456"/>
    </p:cViewPr>
  </p:outlineViewPr>
  <p:notesTextViewPr>
    <p:cViewPr>
      <p:scale>
        <a:sx n="1" d="1"/>
        <a:sy n="1" d="1"/>
      </p:scale>
      <p:origin x="0" y="0"/>
    </p:cViewPr>
  </p:notesTextViewPr>
  <p:sorterViewPr>
    <p:cViewPr>
      <p:scale>
        <a:sx n="100" d="100"/>
        <a:sy n="100" d="100"/>
      </p:scale>
      <p:origin x="0" y="144"/>
    </p:cViewPr>
  </p:sorterViewPr>
  <p:notesViewPr>
    <p:cSldViewPr>
      <p:cViewPr varScale="1">
        <p:scale>
          <a:sx n="82" d="100"/>
          <a:sy n="82" d="100"/>
        </p:scale>
        <p:origin x="-3168"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0434" tIns="45217" rIns="90434" bIns="45217"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332"/>
          </a:xfrm>
          <a:prstGeom prst="rect">
            <a:avLst/>
          </a:prstGeom>
        </p:spPr>
        <p:txBody>
          <a:bodyPr vert="horz" lIns="90434" tIns="45217" rIns="90434" bIns="45217" rtlCol="0"/>
          <a:lstStyle>
            <a:lvl1pPr algn="r">
              <a:defRPr sz="1200"/>
            </a:lvl1pPr>
          </a:lstStyle>
          <a:p>
            <a:fld id="{96D908C4-7D1F-47AF-BEF9-A7576E4AF623}" type="datetimeFigureOut">
              <a:rPr lang="de-DE" smtClean="0"/>
              <a:t>22.06.2023</a:t>
            </a:fld>
            <a:endParaRPr lang="de-DE"/>
          </a:p>
        </p:txBody>
      </p:sp>
      <p:sp>
        <p:nvSpPr>
          <p:cNvPr id="4" name="Fußzeilenplatzhalter 3"/>
          <p:cNvSpPr>
            <a:spLocks noGrp="1"/>
          </p:cNvSpPr>
          <p:nvPr>
            <p:ph type="ftr" sz="quarter" idx="2"/>
          </p:nvPr>
        </p:nvSpPr>
        <p:spPr>
          <a:xfrm>
            <a:off x="1" y="9428583"/>
            <a:ext cx="2945659" cy="496332"/>
          </a:xfrm>
          <a:prstGeom prst="rect">
            <a:avLst/>
          </a:prstGeom>
        </p:spPr>
        <p:txBody>
          <a:bodyPr vert="horz" lIns="90434" tIns="45217" rIns="90434" bIns="45217"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3"/>
            <a:ext cx="2945659" cy="496332"/>
          </a:xfrm>
          <a:prstGeom prst="rect">
            <a:avLst/>
          </a:prstGeom>
        </p:spPr>
        <p:txBody>
          <a:bodyPr vert="horz" lIns="90434" tIns="45217" rIns="90434" bIns="45217" rtlCol="0" anchor="b"/>
          <a:lstStyle>
            <a:lvl1pPr algn="r">
              <a:defRPr sz="1200"/>
            </a:lvl1pPr>
          </a:lstStyle>
          <a:p>
            <a:fld id="{82CA3C94-3E7B-4CCF-95E4-1EC4B6C1360C}" type="slidenum">
              <a:rPr lang="de-DE" smtClean="0"/>
              <a:t>‹Nr.›</a:t>
            </a:fld>
            <a:endParaRPr lang="de-DE"/>
          </a:p>
        </p:txBody>
      </p:sp>
    </p:spTree>
    <p:extLst>
      <p:ext uri="{BB962C8B-B14F-4D97-AF65-F5344CB8AC3E}">
        <p14:creationId xmlns:p14="http://schemas.microsoft.com/office/powerpoint/2010/main" val="40837113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0434" tIns="45217" rIns="90434" bIns="4521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0434" tIns="45217" rIns="90434" bIns="45217" rtlCol="0"/>
          <a:lstStyle>
            <a:lvl1pPr algn="r">
              <a:defRPr sz="1200"/>
            </a:lvl1pPr>
          </a:lstStyle>
          <a:p>
            <a:fld id="{7E7766AF-C2E5-498A-8780-88CCD884FEB9}" type="datetimeFigureOut">
              <a:rPr lang="de-DE" smtClean="0"/>
              <a:t>22.06.2023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434" tIns="45217" rIns="90434" bIns="4521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0434" tIns="45217" rIns="90434" bIns="4521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0434" tIns="45217" rIns="90434" bIns="4521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0434" tIns="45217" rIns="90434" bIns="45217"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DAB4DE1-FFF5-4DB5-A7BA-A45276379487}" type="datetime1">
              <a:rPr lang="de-DE" smtClean="0"/>
              <a:t>22.06.2023</a:t>
            </a:fld>
            <a:endParaRPr lang="de-DE"/>
          </a:p>
        </p:txBody>
      </p:sp>
    </p:spTree>
    <p:extLst>
      <p:ext uri="{BB962C8B-B14F-4D97-AF65-F5344CB8AC3E}">
        <p14:creationId xmlns:p14="http://schemas.microsoft.com/office/powerpoint/2010/main" val="65548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9E723CE4-1138-44DE-A8E6-8CB2C07E8C04}" type="datetime1">
              <a:rPr lang="de-DE" smtClean="0"/>
              <a:t>22.06.2023</a:t>
            </a:fld>
            <a:endParaRPr lang="de-DE"/>
          </a:p>
        </p:txBody>
      </p:sp>
    </p:spTree>
    <p:extLst>
      <p:ext uri="{BB962C8B-B14F-4D97-AF65-F5344CB8AC3E}">
        <p14:creationId xmlns:p14="http://schemas.microsoft.com/office/powerpoint/2010/main" val="374143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E24B8729-8950-4B36-AA4C-743766D453DB}" type="datetime1">
              <a:rPr lang="de-DE" smtClean="0"/>
              <a:t>22.06.2023</a:t>
            </a:fld>
            <a:endParaRPr lang="de-DE"/>
          </a:p>
        </p:txBody>
      </p:sp>
    </p:spTree>
    <p:extLst>
      <p:ext uri="{BB962C8B-B14F-4D97-AF65-F5344CB8AC3E}">
        <p14:creationId xmlns:p14="http://schemas.microsoft.com/office/powerpoint/2010/main" val="63973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5D5A204D-727D-4174-9BA3-0BCAD48A60A5}" type="datetime1">
              <a:rPr lang="de-DE" smtClean="0"/>
              <a:t>22.06.2023</a:t>
            </a:fld>
            <a:endParaRPr lang="de-DE"/>
          </a:p>
        </p:txBody>
      </p:sp>
    </p:spTree>
    <p:extLst>
      <p:ext uri="{BB962C8B-B14F-4D97-AF65-F5344CB8AC3E}">
        <p14:creationId xmlns:p14="http://schemas.microsoft.com/office/powerpoint/2010/main" val="131134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117D9052-6454-442F-A7EB-3417D1A4B659}" type="datetime1">
              <a:rPr lang="de-DE" smtClean="0"/>
              <a:t>22.06.2023</a:t>
            </a:fld>
            <a:endParaRPr lang="de-DE"/>
          </a:p>
        </p:txBody>
      </p:sp>
    </p:spTree>
    <p:extLst>
      <p:ext uri="{BB962C8B-B14F-4D97-AF65-F5344CB8AC3E}">
        <p14:creationId xmlns:p14="http://schemas.microsoft.com/office/powerpoint/2010/main" val="303683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4" name="Rechteck 23"/>
          <p:cNvSpPr/>
          <p:nvPr/>
        </p:nvSpPr>
        <p:spPr>
          <a:xfrm flipV="1">
            <a:off x="5410200" y="3897010"/>
            <a:ext cx="3733801" cy="192024"/>
          </a:xfrm>
          <a:prstGeom prst="rect">
            <a:avLst/>
          </a:prstGeom>
          <a:solidFill>
            <a:srgbClr val="B70017">
              <a:alpha val="49804"/>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rgbClr val="FFFDE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Rechteck 22"/>
          <p:cNvSpPr/>
          <p:nvPr/>
        </p:nvSpPr>
        <p:spPr>
          <a:xfrm flipV="1">
            <a:off x="5410182" y="3810000"/>
            <a:ext cx="3733819" cy="9108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bg1">
              <a:lumMod val="90000"/>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bg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3">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 y="3649662"/>
            <a:ext cx="9144000" cy="244170"/>
          </a:xfrm>
          <a:prstGeom prst="rect">
            <a:avLst/>
          </a:prstGeom>
          <a:solidFill>
            <a:schemeClr val="accent6">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57200" y="2132856"/>
            <a:ext cx="8333557" cy="1470025"/>
          </a:xfrm>
          <a:prstGeom prst="rect">
            <a:avLst/>
          </a:prstGeom>
        </p:spPr>
        <p:txBody>
          <a:bodyPr anchor="b">
            <a:noAutofit/>
          </a:bodyPr>
          <a:lstStyle>
            <a:lvl1pPr algn="l">
              <a:defRPr sz="4800" baseline="0">
                <a:solidFill>
                  <a:schemeClr val="tx1">
                    <a:lumMod val="75000"/>
                    <a:lumOff val="25000"/>
                  </a:schemeClr>
                </a:solidFill>
              </a:defRPr>
            </a:lvl1pPr>
          </a:lstStyle>
          <a:p>
            <a:r>
              <a:rPr kumimoji="0" lang="de-DE" dirty="0"/>
              <a:t>Titel der gesamten </a:t>
            </a:r>
            <a:r>
              <a:rPr kumimoji="0" lang="de-DE" dirty="0" err="1"/>
              <a:t>Präsentaiton</a:t>
            </a:r>
            <a:r>
              <a:rPr kumimoji="0" lang="de-DE" dirty="0"/>
              <a:t> durch Klicken bearbeiten</a:t>
            </a:r>
            <a:endParaRPr kumimoji="0" lang="en-US" dirty="0"/>
          </a:p>
        </p:txBody>
      </p:sp>
      <p:sp>
        <p:nvSpPr>
          <p:cNvPr id="9" name="Untertitel 8"/>
          <p:cNvSpPr>
            <a:spLocks noGrp="1"/>
          </p:cNvSpPr>
          <p:nvPr>
            <p:ph type="subTitle" idx="1" hasCustomPrompt="1"/>
          </p:nvPr>
        </p:nvSpPr>
        <p:spPr>
          <a:xfrm>
            <a:off x="478563" y="3901087"/>
            <a:ext cx="4931619" cy="1690138"/>
          </a:xfrm>
          <a:prstGeom prst="rect">
            <a:avLst/>
          </a:prstGeo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20" name="Fußzeilenplatzhalter 2"/>
          <p:cNvSpPr>
            <a:spLocks noGrp="1"/>
          </p:cNvSpPr>
          <p:nvPr>
            <p:ph type="ftr" sz="quarter" idx="3"/>
          </p:nvPr>
        </p:nvSpPr>
        <p:spPr>
          <a:xfrm>
            <a:off x="457200"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a:t>www.km-bw.de   </a:t>
            </a:r>
            <a:endParaRPr lang="de-DE" dirty="0"/>
          </a:p>
        </p:txBody>
      </p:sp>
      <p:sp>
        <p:nvSpPr>
          <p:cNvPr id="21" name="Datumsplatzhalter 13"/>
          <p:cNvSpPr>
            <a:spLocks noGrp="1"/>
          </p:cNvSpPr>
          <p:nvPr>
            <p:ph type="dt" sz="half" idx="2"/>
          </p:nvPr>
        </p:nvSpPr>
        <p:spPr>
          <a:xfrm>
            <a:off x="7524329" y="5949280"/>
            <a:ext cx="1276772"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D119A99B-7026-4C7B-B0DC-744F4B1782BE}" type="datetime1">
              <a:rPr lang="de-DE" smtClean="0"/>
              <a:t>22.06.2023</a:t>
            </a:fld>
            <a:endParaRPr lang="de-DE" dirty="0"/>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5061" y="450000"/>
            <a:ext cx="3173878"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6822474" y="6381328"/>
            <a:ext cx="2026568" cy="360000"/>
          </a:xfrm>
        </p:spPr>
        <p:txBody>
          <a:bodyPr/>
          <a:lstStyle>
            <a:lvl1pPr algn="r">
              <a:defRPr sz="1200"/>
            </a:lvl1pPr>
          </a:lstStyle>
          <a:p>
            <a:r>
              <a:rPr lang="de-DE" dirty="0"/>
              <a:t>17.03.2020</a:t>
            </a:r>
          </a:p>
        </p:txBody>
      </p:sp>
      <p:sp>
        <p:nvSpPr>
          <p:cNvPr id="5" name="Fußzeilenplatzhalter 4"/>
          <p:cNvSpPr>
            <a:spLocks noGrp="1"/>
          </p:cNvSpPr>
          <p:nvPr>
            <p:ph type="ftr" sz="quarter" idx="11"/>
          </p:nvPr>
        </p:nvSpPr>
        <p:spPr>
          <a:xfrm>
            <a:off x="467544" y="6381368"/>
            <a:ext cx="2700000" cy="360000"/>
          </a:xfrm>
        </p:spPr>
        <p:txBody>
          <a:bodyPr/>
          <a:lstStyle>
            <a:lvl1pPr>
              <a:defRPr sz="1200"/>
            </a:lvl1pPr>
          </a:lstStyle>
          <a:p>
            <a:r>
              <a:rPr lang="de-DE" dirty="0"/>
              <a:t>www.km-bw.de   </a:t>
            </a:r>
          </a:p>
        </p:txBody>
      </p:sp>
      <p:sp>
        <p:nvSpPr>
          <p:cNvPr id="6" name="Rechteck 5"/>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 name="Grafik 1"/>
          <p:cNvPicPr>
            <a:picLocks noChangeAspect="1"/>
          </p:cNvPicPr>
          <p:nvPr userDrawn="1"/>
        </p:nvPicPr>
        <p:blipFill rotWithShape="1">
          <a:blip r:embed="rId2">
            <a:extLst>
              <a:ext uri="{28A0092B-C50C-407E-A947-70E740481C1C}">
                <a14:useLocalDpi xmlns:a14="http://schemas.microsoft.com/office/drawing/2010/main" val="0"/>
              </a:ext>
            </a:extLst>
          </a:blip>
          <a:srcRect t="39349" b="35799"/>
          <a:stretch/>
        </p:blipFill>
        <p:spPr>
          <a:xfrm>
            <a:off x="2932584" y="6381328"/>
            <a:ext cx="3333750" cy="400050"/>
          </a:xfrm>
          <a:prstGeom prst="rect">
            <a:avLst/>
          </a:prstGeom>
          <a:solidFill>
            <a:srgbClr val="FFFFCC">
              <a:alpha val="0"/>
            </a:srgb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5" name="Datumsplatzhalter 4"/>
          <p:cNvSpPr>
            <a:spLocks noGrp="1"/>
          </p:cNvSpPr>
          <p:nvPr>
            <p:ph type="dt" sz="half" idx="10"/>
          </p:nvPr>
        </p:nvSpPr>
        <p:spPr/>
        <p:txBody>
          <a:bodyPr/>
          <a:lstStyle/>
          <a:p>
            <a:fld id="{76F33113-90DA-44C4-87B7-3F240AFE007C}" type="datetime1">
              <a:rPr lang="de-DE" smtClean="0"/>
              <a:t>22.06.2023</a:t>
            </a:fld>
            <a:endParaRPr lang="de-DE"/>
          </a:p>
        </p:txBody>
      </p:sp>
      <p:sp>
        <p:nvSpPr>
          <p:cNvPr id="6" name="Fußzeilenplatzhalter 5"/>
          <p:cNvSpPr>
            <a:spLocks noGrp="1"/>
          </p:cNvSpPr>
          <p:nvPr>
            <p:ph type="ftr" sz="quarter" idx="11"/>
          </p:nvPr>
        </p:nvSpPr>
        <p:spPr/>
        <p:txBody>
          <a:bodyPr/>
          <a:lstStyle/>
          <a:p>
            <a:r>
              <a:rPr lang="de-DE"/>
              <a:t>www.km-bw.de   </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a:t>Titelmasterformat durch Klicken bearbeiten</a:t>
            </a:r>
            <a:endParaRPr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22.06.2023</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www.km-bw.de</a:t>
            </a:r>
            <a:endParaRPr lang="de-DE" dirty="0"/>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prstGeom prst="rect">
            <a:avLst/>
          </a:prstGeo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4644008" y="1844824"/>
            <a:ext cx="4032000" cy="457200"/>
          </a:xfrm>
          <a:prstGeom prst="rect">
            <a:avLst/>
          </a:prstGeo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a:prstGeom prst="rect">
            <a:avLst/>
          </a:prstGeo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6" name="Inhaltsplatzhalter 5"/>
          <p:cNvSpPr>
            <a:spLocks noGrp="1"/>
          </p:cNvSpPr>
          <p:nvPr>
            <p:ph sz="quarter" idx="4"/>
          </p:nvPr>
        </p:nvSpPr>
        <p:spPr>
          <a:xfrm>
            <a:off x="4644008" y="2348880"/>
            <a:ext cx="4032000" cy="3528392"/>
          </a:xfrm>
          <a:prstGeom prst="rect">
            <a:avLst/>
          </a:prstGeo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28" name="Fußzeilenplatzhalter 27"/>
          <p:cNvSpPr>
            <a:spLocks noGrp="1"/>
          </p:cNvSpPr>
          <p:nvPr>
            <p:ph type="ftr" sz="quarter" idx="12"/>
          </p:nvPr>
        </p:nvSpPr>
        <p:spPr/>
        <p:txBody>
          <a:bodyPr rtlCol="0"/>
          <a:lstStyle/>
          <a:p>
            <a:r>
              <a:rPr lang="de-DE"/>
              <a:t>www.km-bw.de   </a:t>
            </a:r>
            <a:endParaRPr lang="de-DE" dirty="0"/>
          </a:p>
        </p:txBody>
      </p:sp>
      <p:sp>
        <p:nvSpPr>
          <p:cNvPr id="10" name="Titel 1"/>
          <p:cNvSpPr>
            <a:spLocks noGrp="1"/>
          </p:cNvSpPr>
          <p:nvPr>
            <p:ph type="title"/>
          </p:nvPr>
        </p:nvSpPr>
        <p:spPr>
          <a:xfrm>
            <a:off x="457200" y="692696"/>
            <a:ext cx="8229600" cy="1066800"/>
          </a:xfrm>
          <a:prstGeom prst="rect">
            <a:avLst/>
          </a:prstGeom>
        </p:spPr>
        <p:txBody>
          <a:bodyPr/>
          <a:lstStyle/>
          <a:p>
            <a:r>
              <a:rPr kumimoji="0" lang="de-DE"/>
              <a:t>Titelmasterformat durch Klicken bearbeiten</a:t>
            </a:r>
            <a:endParaRPr kumimoji="0" lang="en-US" dirty="0"/>
          </a:p>
        </p:txBody>
      </p:sp>
      <p:sp>
        <p:nvSpPr>
          <p:cNvPr id="9" name="Rechteck 8"/>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22.06.2023</a:t>
            </a:fld>
            <a:endParaRPr lang="de-DE" dirty="0"/>
          </a:p>
        </p:txBody>
      </p:sp>
      <p:sp>
        <p:nvSpPr>
          <p:cNvPr id="16"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www.km-bw.de</a:t>
            </a:r>
            <a:endParaRPr lang="de-DE"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www.km-bw.de   </a:t>
            </a:r>
            <a:endParaRPr lang="de-DE" dirty="0"/>
          </a:p>
        </p:txBody>
      </p:sp>
      <p:sp>
        <p:nvSpPr>
          <p:cNvPr id="5" name="Rechteck 4"/>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a:t>Titelmasterformat durch Klicken bearbeiten</a:t>
            </a:r>
            <a:endParaRPr lang="en-US" dirty="0"/>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Datumsplatzhalter 13"/>
          <p:cNvSpPr>
            <a:spLocks noGrp="1"/>
          </p:cNvSpPr>
          <p:nvPr>
            <p:ph type="dt" sz="half" idx="2"/>
          </p:nvPr>
        </p:nvSpPr>
        <p:spPr>
          <a:xfrm>
            <a:off x="6850732" y="6358855"/>
            <a:ext cx="2026568" cy="360000"/>
          </a:xfrm>
          <a:prstGeom prst="rect">
            <a:avLst/>
          </a:prstGeom>
        </p:spPr>
        <p:txBody>
          <a:bodyPr vert="horz"/>
          <a:lstStyle>
            <a:lvl1pPr algn="r" eaLnBrk="1" latinLnBrk="0" hangingPunct="1">
              <a:defRPr kumimoji="0" sz="1200">
                <a:solidFill>
                  <a:schemeClr val="accent5">
                    <a:lumMod val="50000"/>
                  </a:schemeClr>
                </a:solidFill>
                <a:latin typeface="Arial" panose="020B0604020202020204" pitchFamily="34" charset="0"/>
                <a:cs typeface="Arial" panose="020B0604020202020204" pitchFamily="34" charset="0"/>
              </a:defRPr>
            </a:lvl1pPr>
          </a:lstStyle>
          <a:p>
            <a:pPr algn="l"/>
            <a:r>
              <a:rPr lang="de-DE" dirty="0"/>
              <a:t>17.03.2020                  </a:t>
            </a:r>
            <a:fld id="{D9E94F8D-D6DC-4E08-AEF8-165B5CAB8E8E}" type="slidenum">
              <a:rPr lang="de-DE" smtClean="0"/>
              <a:pPr algn="l"/>
              <a:t>‹Nr.›</a:t>
            </a:fld>
            <a:endParaRPr lang="de-DE" dirty="0"/>
          </a:p>
        </p:txBody>
      </p:sp>
      <p:sp>
        <p:nvSpPr>
          <p:cNvPr id="19" name="Fußzeilenplatzhalter 2"/>
          <p:cNvSpPr txBox="1">
            <a:spLocks/>
          </p:cNvSpPr>
          <p:nvPr userDrawn="1"/>
        </p:nvSpPr>
        <p:spPr>
          <a:xfrm>
            <a:off x="232584" y="6381328"/>
            <a:ext cx="1819136" cy="360000"/>
          </a:xfrm>
          <a:prstGeom prst="rect">
            <a:avLst/>
          </a:prstGeom>
        </p:spPr>
        <p:txBody>
          <a:bodyPr vert="horz"/>
          <a:lstStyle>
            <a:defPPr>
              <a:defRPr lang="de-DE"/>
            </a:defPPr>
            <a:lvl1pPr marL="0" algn="l" defTabSz="914400" rtl="0" eaLnBrk="1" latinLnBrk="0" hangingPunct="1">
              <a:defRPr kumimoji="0" sz="12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www.km-bw.de   </a:t>
            </a:r>
            <a:endParaRPr lang="de-DE" dirty="0"/>
          </a:p>
        </p:txBody>
      </p:sp>
      <p:pic>
        <p:nvPicPr>
          <p:cNvPr id="20" name="Grafik 19"/>
          <p:cNvPicPr>
            <a:picLocks noChangeAspect="1"/>
          </p:cNvPicPr>
          <p:nvPr userDrawn="1"/>
        </p:nvPicPr>
        <p:blipFill rotWithShape="1">
          <a:blip r:embed="rId2">
            <a:extLst>
              <a:ext uri="{28A0092B-C50C-407E-A947-70E740481C1C}">
                <a14:useLocalDpi xmlns:a14="http://schemas.microsoft.com/office/drawing/2010/main" val="0"/>
              </a:ext>
            </a:extLst>
          </a:blip>
          <a:srcRect t="39349" b="35799"/>
          <a:stretch/>
        </p:blipFill>
        <p:spPr>
          <a:xfrm>
            <a:off x="2932584" y="6381328"/>
            <a:ext cx="3333750" cy="400050"/>
          </a:xfrm>
          <a:prstGeom prst="rect">
            <a:avLst/>
          </a:prstGeom>
          <a:solidFill>
            <a:srgbClr val="FFFFCC">
              <a:alpha val="0"/>
            </a:srgbClr>
          </a:solidFill>
        </p:spPr>
      </p:pic>
    </p:spTree>
    <p:extLst>
      <p:ext uri="{BB962C8B-B14F-4D97-AF65-F5344CB8AC3E}">
        <p14:creationId xmlns:p14="http://schemas.microsoft.com/office/powerpoint/2010/main" val="18415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4" name="Rechteck 3"/>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hteck 4"/>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Datumsplatzhalter 13"/>
          <p:cNvSpPr>
            <a:spLocks noGrp="1"/>
          </p:cNvSpPr>
          <p:nvPr>
            <p:ph type="dt" sz="half" idx="2"/>
          </p:nvPr>
        </p:nvSpPr>
        <p:spPr>
          <a:xfrm>
            <a:off x="6850732" y="6358855"/>
            <a:ext cx="2026568" cy="360000"/>
          </a:xfrm>
          <a:prstGeom prst="rect">
            <a:avLst/>
          </a:prstGeom>
        </p:spPr>
        <p:txBody>
          <a:bodyPr vert="horz"/>
          <a:lstStyle>
            <a:lvl1pPr algn="r" eaLnBrk="1" latinLnBrk="0" hangingPunct="1">
              <a:defRPr kumimoji="0" sz="1200">
                <a:solidFill>
                  <a:schemeClr val="accent5">
                    <a:lumMod val="50000"/>
                  </a:schemeClr>
                </a:solidFill>
                <a:latin typeface="Arial" panose="020B0604020202020204" pitchFamily="34" charset="0"/>
                <a:cs typeface="Arial" panose="020B0604020202020204" pitchFamily="34" charset="0"/>
              </a:defRPr>
            </a:lvl1pPr>
          </a:lstStyle>
          <a:p>
            <a:pPr algn="l"/>
            <a:r>
              <a:rPr lang="de-DE" dirty="0"/>
              <a:t>17.03.2020                  </a:t>
            </a:r>
            <a:fld id="{D9E94F8D-D6DC-4E08-AEF8-165B5CAB8E8E}" type="slidenum">
              <a:rPr lang="de-DE" smtClean="0"/>
              <a:pPr algn="l"/>
              <a:t>‹Nr.›</a:t>
            </a:fld>
            <a:endParaRPr lang="de-DE" dirty="0"/>
          </a:p>
        </p:txBody>
      </p:sp>
      <p:sp>
        <p:nvSpPr>
          <p:cNvPr id="18" name="Fußzeilenplatzhalter 2"/>
          <p:cNvSpPr>
            <a:spLocks noGrp="1"/>
          </p:cNvSpPr>
          <p:nvPr>
            <p:ph type="ftr" sz="quarter" idx="3"/>
          </p:nvPr>
        </p:nvSpPr>
        <p:spPr>
          <a:xfrm>
            <a:off x="232584" y="6381328"/>
            <a:ext cx="1819136" cy="360000"/>
          </a:xfrm>
          <a:prstGeom prst="rect">
            <a:avLst/>
          </a:prstGeom>
        </p:spPr>
        <p:txBody>
          <a:bodyPr vert="horz"/>
          <a:lstStyle>
            <a:lvl1pPr algn="l" eaLnBrk="1" latinLnBrk="0" hangingPunct="1">
              <a:defRPr kumimoji="0" sz="1200">
                <a:solidFill>
                  <a:schemeClr val="accent5">
                    <a:lumMod val="50000"/>
                  </a:schemeClr>
                </a:solidFill>
                <a:latin typeface="Arial" panose="020B0604020202020204" pitchFamily="34" charset="0"/>
                <a:cs typeface="Arial" panose="020B0604020202020204" pitchFamily="34" charset="0"/>
              </a:defRPr>
            </a:lvl1pPr>
          </a:lstStyle>
          <a:p>
            <a:r>
              <a:rPr lang="de-DE" dirty="0"/>
              <a:t>www.km-bw.de   </a:t>
            </a:r>
          </a:p>
        </p:txBody>
      </p:sp>
      <p:pic>
        <p:nvPicPr>
          <p:cNvPr id="19" name="Grafik 18"/>
          <p:cNvPicPr>
            <a:picLocks noChangeAspect="1"/>
          </p:cNvPicPr>
          <p:nvPr userDrawn="1"/>
        </p:nvPicPr>
        <p:blipFill rotWithShape="1">
          <a:blip r:embed="rId2">
            <a:extLst>
              <a:ext uri="{28A0092B-C50C-407E-A947-70E740481C1C}">
                <a14:useLocalDpi xmlns:a14="http://schemas.microsoft.com/office/drawing/2010/main" val="0"/>
              </a:ext>
            </a:extLst>
          </a:blip>
          <a:srcRect t="39349" b="35799"/>
          <a:stretch/>
        </p:blipFill>
        <p:spPr>
          <a:xfrm>
            <a:off x="2932584" y="6381328"/>
            <a:ext cx="3333750" cy="400050"/>
          </a:xfrm>
          <a:prstGeom prst="rect">
            <a:avLst/>
          </a:prstGeom>
          <a:solidFill>
            <a:srgbClr val="FFFFCC">
              <a:alpha val="0"/>
            </a:srgb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a:prstGeom prst="rect">
            <a:avLst/>
          </a:prstGeom>
        </p:spPr>
        <p:txBody>
          <a:bodyPr anchor="b">
            <a:noAutofit/>
          </a:bodyPr>
          <a:lstStyle>
            <a:lvl1pPr algn="l">
              <a:buNone/>
              <a:defRPr sz="2400" b="1"/>
            </a:lvl1pPr>
          </a:lstStyle>
          <a:p>
            <a:r>
              <a:rPr kumimoji="0" lang="de-DE"/>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a:prstGeom prst="rect">
            <a:avLst/>
          </a:prstGeo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a:prstGeom prst="rect">
            <a:avLst/>
          </a:prstGeo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5" name="Datumsplatzhalter 4"/>
          <p:cNvSpPr>
            <a:spLocks noGrp="1"/>
          </p:cNvSpPr>
          <p:nvPr>
            <p:ph type="dt" sz="half" idx="10"/>
          </p:nvPr>
        </p:nvSpPr>
        <p:spPr>
          <a:xfrm>
            <a:off x="7847368" y="5949280"/>
            <a:ext cx="900000" cy="360000"/>
          </a:xfrm>
        </p:spPr>
        <p:txBody>
          <a:bodyPr/>
          <a:lstStyle/>
          <a:p>
            <a:fld id="{5AEB7889-2DDD-4C9F-80FF-8F16965A5167}" type="datetime1">
              <a:rPr lang="de-DE" smtClean="0"/>
              <a:t>22.06.2023</a:t>
            </a:fld>
            <a:endParaRPr lang="de-DE"/>
          </a:p>
        </p:txBody>
      </p:sp>
      <p:sp>
        <p:nvSpPr>
          <p:cNvPr id="6" name="Fußzeilenplatzhalter 5"/>
          <p:cNvSpPr>
            <a:spLocks noGrp="1"/>
          </p:cNvSpPr>
          <p:nvPr>
            <p:ph type="ftr" sz="quarter" idx="11"/>
          </p:nvPr>
        </p:nvSpPr>
        <p:spPr/>
        <p:txBody>
          <a:bodyPr/>
          <a:lstStyle/>
          <a:p>
            <a:r>
              <a:rPr lang="de-DE"/>
              <a:t>www.km-bw.de   </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www.km-bw.de</a:t>
            </a:r>
            <a:endParaRPr lang="de-DE"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Datumsplatzhalter 13"/>
          <p:cNvSpPr>
            <a:spLocks noGrp="1"/>
          </p:cNvSpPr>
          <p:nvPr>
            <p:ph type="dt" sz="half" idx="2"/>
          </p:nvPr>
        </p:nvSpPr>
        <p:spPr>
          <a:xfrm>
            <a:off x="6850732" y="6358855"/>
            <a:ext cx="2026568" cy="360000"/>
          </a:xfrm>
          <a:prstGeom prst="rect">
            <a:avLst/>
          </a:prstGeom>
        </p:spPr>
        <p:txBody>
          <a:bodyPr vert="horz"/>
          <a:lstStyle>
            <a:lvl1pPr algn="r" eaLnBrk="1" latinLnBrk="0" hangingPunct="1">
              <a:defRPr kumimoji="0" sz="1200">
                <a:solidFill>
                  <a:schemeClr val="accent5">
                    <a:lumMod val="50000"/>
                  </a:schemeClr>
                </a:solidFill>
                <a:latin typeface="Arial" panose="020B0604020202020204" pitchFamily="34" charset="0"/>
                <a:cs typeface="Arial" panose="020B0604020202020204" pitchFamily="34" charset="0"/>
              </a:defRPr>
            </a:lvl1pPr>
          </a:lstStyle>
          <a:p>
            <a:pPr algn="l"/>
            <a:r>
              <a:rPr lang="de-DE" dirty="0"/>
              <a:t>17.03.2020                  </a:t>
            </a:r>
            <a:fld id="{D9E94F8D-D6DC-4E08-AEF8-165B5CAB8E8E}" type="slidenum">
              <a:rPr lang="de-DE" smtClean="0"/>
              <a:pPr algn="l"/>
              <a:t>‹Nr.›</a:t>
            </a:fld>
            <a:endParaRPr lang="de-DE" dirty="0"/>
          </a:p>
        </p:txBody>
      </p:sp>
      <p:sp>
        <p:nvSpPr>
          <p:cNvPr id="3" name="Fußzeilenplatzhalter 2"/>
          <p:cNvSpPr>
            <a:spLocks noGrp="1"/>
          </p:cNvSpPr>
          <p:nvPr>
            <p:ph type="ftr" sz="quarter" idx="3"/>
          </p:nvPr>
        </p:nvSpPr>
        <p:spPr>
          <a:xfrm>
            <a:off x="232584" y="6381328"/>
            <a:ext cx="1819136" cy="360000"/>
          </a:xfrm>
          <a:prstGeom prst="rect">
            <a:avLst/>
          </a:prstGeom>
        </p:spPr>
        <p:txBody>
          <a:bodyPr vert="horz"/>
          <a:lstStyle>
            <a:lvl1pPr algn="l" eaLnBrk="1" latinLnBrk="0" hangingPunct="1">
              <a:defRPr kumimoji="0" sz="1200">
                <a:solidFill>
                  <a:schemeClr val="accent5">
                    <a:lumMod val="50000"/>
                  </a:schemeClr>
                </a:solidFill>
                <a:latin typeface="Arial" panose="020B0604020202020204" pitchFamily="34" charset="0"/>
                <a:cs typeface="Arial" panose="020B0604020202020204" pitchFamily="34" charset="0"/>
              </a:defRPr>
            </a:lvl1pPr>
          </a:lstStyle>
          <a:p>
            <a:r>
              <a:rPr lang="de-DE" dirty="0"/>
              <a:t>www.km-bw.de   </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Grafik 12"/>
          <p:cNvPicPr>
            <a:picLocks noChangeAspect="1"/>
          </p:cNvPicPr>
          <p:nvPr userDrawn="1"/>
        </p:nvPicPr>
        <p:blipFill rotWithShape="1">
          <a:blip r:embed="rId9">
            <a:extLst>
              <a:ext uri="{28A0092B-C50C-407E-A947-70E740481C1C}">
                <a14:useLocalDpi xmlns:a14="http://schemas.microsoft.com/office/drawing/2010/main" val="0"/>
              </a:ext>
            </a:extLst>
          </a:blip>
          <a:srcRect t="39349" b="35799"/>
          <a:stretch/>
        </p:blipFill>
        <p:spPr>
          <a:xfrm>
            <a:off x="2932584" y="6381328"/>
            <a:ext cx="3333750" cy="400050"/>
          </a:xfrm>
          <a:prstGeom prst="rect">
            <a:avLst/>
          </a:prstGeom>
          <a:solidFill>
            <a:srgbClr val="FFFFCC">
              <a:alpha val="0"/>
            </a:srgbClr>
          </a:solidFill>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6" r:id="rId5"/>
    <p:sldLayoutId id="2147483681" r:id="rId6"/>
    <p:sldLayoutId id="214748368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llpa-bw.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lpa-bw.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1916833"/>
            <a:ext cx="8333557" cy="1656184"/>
          </a:xfrm>
        </p:spPr>
        <p:txBody>
          <a:bodyPr/>
          <a:lstStyle/>
          <a:p>
            <a:r>
              <a:rPr lang="de-DE" sz="3600" b="1" dirty="0">
                <a:latin typeface="Arial" panose="020B0604020202020204" pitchFamily="34" charset="0"/>
                <a:cs typeface="Arial" panose="020B0604020202020204" pitchFamily="34" charset="0"/>
              </a:rPr>
              <a:t>Informationen zum Vorbereitungsdienst </a:t>
            </a:r>
            <a:br>
              <a:rPr lang="de-DE" sz="3600" b="1" dirty="0">
                <a:latin typeface="Arial" panose="020B0604020202020204" pitchFamily="34" charset="0"/>
                <a:cs typeface="Arial" panose="020B0604020202020204" pitchFamily="34" charset="0"/>
              </a:rPr>
            </a:br>
            <a:r>
              <a:rPr lang="de-DE" sz="3600" b="1" dirty="0">
                <a:latin typeface="Arial" panose="020B0604020202020204" pitchFamily="34" charset="0"/>
                <a:cs typeface="Arial" panose="020B0604020202020204" pitchFamily="34" charset="0"/>
              </a:rPr>
              <a:t>an GS-Seminaren</a:t>
            </a:r>
            <a:endParaRPr lang="de-DE" sz="3600" dirty="0">
              <a:latin typeface="Arial" panose="020B0604020202020204" pitchFamily="34" charset="0"/>
              <a:cs typeface="Arial" panose="020B0604020202020204" pitchFamily="34" charset="0"/>
            </a:endParaRPr>
          </a:p>
        </p:txBody>
      </p:sp>
      <p:sp>
        <p:nvSpPr>
          <p:cNvPr id="4" name="Titel 1"/>
          <p:cNvSpPr txBox="1">
            <a:spLocks/>
          </p:cNvSpPr>
          <p:nvPr/>
        </p:nvSpPr>
        <p:spPr>
          <a:xfrm>
            <a:off x="475512" y="4797152"/>
            <a:ext cx="8333557" cy="720080"/>
          </a:xfrm>
          <a:prstGeom prst="rect">
            <a:avLst/>
          </a:prstGeom>
        </p:spPr>
        <p:txBody>
          <a:bodyPr anchor="b">
            <a:noAutofit/>
          </a:bodyPr>
          <a:lstStyle>
            <a:lvl1pPr algn="l" rtl="0" eaLnBrk="1" latinLnBrk="0" hangingPunct="1">
              <a:spcBef>
                <a:spcPct val="0"/>
              </a:spcBef>
              <a:buNone/>
              <a:defRPr kumimoji="0" sz="4800" kern="1200" baseline="0">
                <a:solidFill>
                  <a:schemeClr val="tx1">
                    <a:lumMod val="75000"/>
                    <a:lumOff val="25000"/>
                  </a:schemeClr>
                </a:solidFill>
                <a:latin typeface="Garamond" panose="02020404030301010803" pitchFamily="18" charset="0"/>
                <a:ea typeface="+mj-ea"/>
                <a:cs typeface="+mj-cs"/>
              </a:defRPr>
            </a:lvl1pPr>
          </a:lstStyle>
          <a:p>
            <a:r>
              <a:rPr lang="de-DE" sz="3600" b="1" dirty="0" smtClean="0">
                <a:latin typeface="Arial" panose="020B0604020202020204" pitchFamily="34" charset="0"/>
                <a:cs typeface="Arial" panose="020B0604020202020204" pitchFamily="34" charset="0"/>
              </a:rPr>
              <a:t>Seminar Bad </a:t>
            </a:r>
            <a:r>
              <a:rPr lang="de-DE" sz="3600" b="1" dirty="0" smtClean="0">
                <a:latin typeface="Arial" panose="020B0604020202020204" pitchFamily="34" charset="0"/>
                <a:cs typeface="Arial" panose="020B0604020202020204" pitchFamily="34" charset="0"/>
              </a:rPr>
              <a:t>Mergentheim</a:t>
            </a:r>
            <a:endParaRPr lang="de-DE" sz="3600" b="1" dirty="0" smtClean="0">
              <a:latin typeface="Arial" panose="020B0604020202020204" pitchFamily="34" charset="0"/>
              <a:cs typeface="Arial" panose="020B0604020202020204" pitchFamily="34" charset="0"/>
            </a:endParaRPr>
          </a:p>
        </p:txBody>
      </p:sp>
      <p:sp>
        <p:nvSpPr>
          <p:cNvPr id="5" name="Fußzeilenplatzhalter 1"/>
          <p:cNvSpPr>
            <a:spLocks noGrp="1"/>
          </p:cNvSpPr>
          <p:nvPr>
            <p:ph type="ftr" sz="quarter" idx="3"/>
          </p:nvPr>
        </p:nvSpPr>
        <p:spPr>
          <a:xfrm>
            <a:off x="232584" y="6381328"/>
            <a:ext cx="1819136" cy="216024"/>
          </a:xfrm>
        </p:spPr>
        <p:txBody>
          <a:bodyPr/>
          <a:lstStyle/>
          <a:p>
            <a:r>
              <a:rPr lang="de-DE" dirty="0"/>
              <a:t>Informationsveranstaltung VD 2024</a:t>
            </a:r>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51521" y="548680"/>
            <a:ext cx="835292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b="1" dirty="0"/>
              <a:t>4. Der Vorbereitungsdienst an einem GS Seminar</a:t>
            </a:r>
          </a:p>
        </p:txBody>
      </p:sp>
      <p:sp>
        <p:nvSpPr>
          <p:cNvPr id="5" name="Rectangle 12"/>
          <p:cNvSpPr>
            <a:spLocks noChangeArrowheads="1"/>
          </p:cNvSpPr>
          <p:nvPr/>
        </p:nvSpPr>
        <p:spPr bwMode="auto">
          <a:xfrm>
            <a:off x="236102" y="1115271"/>
            <a:ext cx="87328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1200"/>
              </a:spcBef>
              <a:defRPr/>
            </a:pPr>
            <a:r>
              <a:rPr lang="de-DE" altLang="de-DE" sz="2000" b="1" dirty="0"/>
              <a:t>Grundschullehramtsprüfungsordnung - GPO</a:t>
            </a:r>
          </a:p>
        </p:txBody>
      </p:sp>
      <p:sp>
        <p:nvSpPr>
          <p:cNvPr id="6" name="Rechteck 5"/>
          <p:cNvSpPr>
            <a:spLocks noChangeArrowheads="1"/>
          </p:cNvSpPr>
          <p:nvPr/>
        </p:nvSpPr>
        <p:spPr bwMode="auto">
          <a:xfrm>
            <a:off x="247215" y="1677392"/>
            <a:ext cx="8721725" cy="4178067"/>
          </a:xfrm>
          <a:prstGeom prst="rect">
            <a:avLst/>
          </a:prstGeom>
          <a:noFill/>
          <a:ln w="12700">
            <a:solidFill>
              <a:schemeClr val="tx1"/>
            </a:solidFill>
            <a:miter lim="800000"/>
            <a:headEnd/>
            <a:tailEnd/>
          </a:ln>
          <a:effectLst>
            <a:outerShdw blurRad="76200" sy="23000" kx="-1199993" algn="bl"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1200"/>
              </a:spcBef>
              <a:defRPr/>
            </a:pPr>
            <a:r>
              <a:rPr lang="de-DE" altLang="de-DE" sz="1800" b="1" dirty="0"/>
              <a:t>§ 1   Ziel der Ausbildung</a:t>
            </a:r>
          </a:p>
          <a:p>
            <a:pPr>
              <a:lnSpc>
                <a:spcPts val="2700"/>
              </a:lnSpc>
              <a:defRPr/>
            </a:pPr>
            <a:r>
              <a:rPr lang="de-DE" altLang="de-DE" sz="1800" dirty="0"/>
              <a:t>„</a:t>
            </a:r>
            <a:r>
              <a:rPr lang="de-DE" sz="1800" dirty="0"/>
              <a:t>Im Vorbereitungsdienst werden die Kenntnisse, Erfahrungen und Fertigkeiten aus dem Studium in engem Bezug zur Schulpraxis und auf der Grundlage der Bildungspläne so erweitert und vertieft, dass angesichts der Heterogenität der Schülerinnen und Schüler der Erziehungs- und Bildungsauftrag an Grundschulen sowie der Primarstufe erfolgreich und verantwortlich erfüllt werden kann. Angeknüpft wird dabei an die Vermittlung von Deutsch als Zweitsprache, der interkulturellen Kompetenz, der Medienkompetenz und -erziehung, der Prävention, der Bildung für nachhaltige Entwicklung, den Umgang mit berufsethischen Fragestellungen sowie der Gendersensibilität. Die Entwicklung der Berufsfähigkeit, der Lehrerpersönlichkeit sowie die Stärkung der Eigenverantwortlichkeit sind die wesentlichen Ziele der Ausbildung.</a:t>
            </a:r>
            <a:r>
              <a:rPr lang="de-DE" altLang="de-DE" sz="1800" dirty="0"/>
              <a:t>“</a:t>
            </a:r>
          </a:p>
        </p:txBody>
      </p:sp>
      <p:sp>
        <p:nvSpPr>
          <p:cNvPr id="3" name="Rechteck 2"/>
          <p:cNvSpPr/>
          <p:nvPr/>
        </p:nvSpPr>
        <p:spPr>
          <a:xfrm>
            <a:off x="2699792" y="4725144"/>
            <a:ext cx="6269148" cy="648072"/>
          </a:xfrm>
          <a:prstGeom prst="rect">
            <a:avLst/>
          </a:prstGeom>
          <a:solidFill>
            <a:srgbClr val="FF6D6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23528" y="5089017"/>
            <a:ext cx="2376264" cy="648072"/>
          </a:xfrm>
          <a:prstGeom prst="rect">
            <a:avLst/>
          </a:prstGeom>
          <a:solidFill>
            <a:srgbClr val="FF6D6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40291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p:cNvSpPr txBox="1">
            <a:spLocks noChangeArrowheads="1"/>
          </p:cNvSpPr>
          <p:nvPr/>
        </p:nvSpPr>
        <p:spPr bwMode="auto">
          <a:xfrm>
            <a:off x="227013" y="620688"/>
            <a:ext cx="2592387" cy="646112"/>
          </a:xfrm>
          <a:prstGeom prst="rect">
            <a:avLst/>
          </a:prstGeom>
          <a:solidFill>
            <a:srgbClr val="FFFF99"/>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b="1" dirty="0"/>
              <a:t>Studium an der Päd. Hochschule</a:t>
            </a:r>
          </a:p>
        </p:txBody>
      </p:sp>
      <p:sp>
        <p:nvSpPr>
          <p:cNvPr id="5" name="Textfeld 12"/>
          <p:cNvSpPr txBox="1">
            <a:spLocks noChangeArrowheads="1"/>
          </p:cNvSpPr>
          <p:nvPr/>
        </p:nvSpPr>
        <p:spPr bwMode="auto">
          <a:xfrm>
            <a:off x="3221782" y="620688"/>
            <a:ext cx="2675782" cy="646112"/>
          </a:xfrm>
          <a:prstGeom prst="rect">
            <a:avLst/>
          </a:prstGeom>
          <a:solidFill>
            <a:srgbClr val="99FF99"/>
          </a:solidFill>
          <a:ln w="9525">
            <a:solidFill>
              <a:schemeClr val="tx1"/>
            </a:solid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b="1" dirty="0"/>
              <a:t>Ausbildung am Seminar</a:t>
            </a:r>
          </a:p>
        </p:txBody>
      </p:sp>
      <p:sp>
        <p:nvSpPr>
          <p:cNvPr id="7" name="Textfeld 14"/>
          <p:cNvSpPr txBox="1">
            <a:spLocks noChangeArrowheads="1"/>
          </p:cNvSpPr>
          <p:nvPr/>
        </p:nvSpPr>
        <p:spPr bwMode="auto">
          <a:xfrm>
            <a:off x="240011" y="332656"/>
            <a:ext cx="8652470" cy="3189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de-DE" sz="1600" dirty="0"/>
              <a:t>Studienabschluss – Staatsprüfung (SP) oder Master</a:t>
            </a:r>
          </a:p>
        </p:txBody>
      </p:sp>
      <p:sp>
        <p:nvSpPr>
          <p:cNvPr id="8" name="Textfeld 15"/>
          <p:cNvSpPr txBox="1">
            <a:spLocks noChangeArrowheads="1"/>
          </p:cNvSpPr>
          <p:nvPr/>
        </p:nvSpPr>
        <p:spPr bwMode="auto">
          <a:xfrm>
            <a:off x="217485" y="2492896"/>
            <a:ext cx="2592387" cy="9960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Fach Deutsch oder Mathematik (Master)</a:t>
            </a:r>
            <a:br>
              <a:rPr lang="de-DE" altLang="de-DE" sz="1600" dirty="0"/>
            </a:br>
            <a:r>
              <a:rPr lang="de-DE" altLang="de-DE" sz="1400" dirty="0"/>
              <a:t>Hauptfach Deutsch   </a:t>
            </a:r>
            <a:br>
              <a:rPr lang="de-DE" altLang="de-DE" sz="1400" dirty="0"/>
            </a:br>
            <a:r>
              <a:rPr lang="de-DE" altLang="de-DE" sz="1400" dirty="0"/>
              <a:t>oder Mathematik (SP) oder</a:t>
            </a:r>
          </a:p>
        </p:txBody>
      </p:sp>
      <p:sp>
        <p:nvSpPr>
          <p:cNvPr id="9" name="Textfeld 18"/>
          <p:cNvSpPr txBox="1">
            <a:spLocks noChangeArrowheads="1"/>
          </p:cNvSpPr>
          <p:nvPr/>
        </p:nvSpPr>
        <p:spPr bwMode="auto">
          <a:xfrm>
            <a:off x="211435" y="3614132"/>
            <a:ext cx="2592388" cy="3189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pPr>
            <a:r>
              <a:rPr lang="de-DE" altLang="de-DE" sz="1600" dirty="0"/>
              <a:t>2. Hauptfach / 2. Fach </a:t>
            </a:r>
          </a:p>
        </p:txBody>
      </p:sp>
      <p:sp>
        <p:nvSpPr>
          <p:cNvPr id="10" name="Textfeld 19"/>
          <p:cNvSpPr txBox="1">
            <a:spLocks noChangeArrowheads="1"/>
          </p:cNvSpPr>
          <p:nvPr/>
        </p:nvSpPr>
        <p:spPr bwMode="auto">
          <a:xfrm>
            <a:off x="6336146" y="2564904"/>
            <a:ext cx="2592387"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in Deutsch oder Mathematik*</a:t>
            </a:r>
          </a:p>
        </p:txBody>
      </p:sp>
      <p:sp>
        <p:nvSpPr>
          <p:cNvPr id="11" name="Textfeld 20"/>
          <p:cNvSpPr txBox="1">
            <a:spLocks noChangeArrowheads="1"/>
          </p:cNvSpPr>
          <p:nvPr/>
        </p:nvSpPr>
        <p:spPr bwMode="auto">
          <a:xfrm>
            <a:off x="3244726" y="2526849"/>
            <a:ext cx="2627313"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in Deutsch od. Mathematik</a:t>
            </a:r>
          </a:p>
        </p:txBody>
      </p:sp>
      <p:sp>
        <p:nvSpPr>
          <p:cNvPr id="12" name="Textfeld 21"/>
          <p:cNvSpPr txBox="1">
            <a:spLocks noChangeArrowheads="1"/>
          </p:cNvSpPr>
          <p:nvPr/>
        </p:nvSpPr>
        <p:spPr bwMode="auto">
          <a:xfrm>
            <a:off x="227088" y="4908525"/>
            <a:ext cx="2592387" cy="503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400" dirty="0"/>
              <a:t>Weiterer Kompetenzbereich (nur SP)</a:t>
            </a:r>
          </a:p>
        </p:txBody>
      </p:sp>
      <p:sp>
        <p:nvSpPr>
          <p:cNvPr id="13" name="Textfeld 22"/>
          <p:cNvSpPr txBox="1">
            <a:spLocks noChangeArrowheads="1"/>
          </p:cNvSpPr>
          <p:nvPr/>
        </p:nvSpPr>
        <p:spPr bwMode="auto">
          <a:xfrm>
            <a:off x="3242717" y="4927579"/>
            <a:ext cx="2627312" cy="565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/Methodik weiterer Fächer der Grundschule</a:t>
            </a:r>
          </a:p>
        </p:txBody>
      </p:sp>
      <p:sp>
        <p:nvSpPr>
          <p:cNvPr id="14" name="Textfeld 23"/>
          <p:cNvSpPr txBox="1">
            <a:spLocks noChangeArrowheads="1"/>
          </p:cNvSpPr>
          <p:nvPr/>
        </p:nvSpPr>
        <p:spPr bwMode="auto">
          <a:xfrm>
            <a:off x="3251994" y="3513063"/>
            <a:ext cx="2627312"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im</a:t>
            </a:r>
            <a:br>
              <a:rPr lang="de-DE" altLang="de-DE" sz="1600" dirty="0"/>
            </a:br>
            <a:r>
              <a:rPr lang="de-DE" altLang="de-DE" sz="1600" dirty="0"/>
              <a:t>2. Hauptfach / im 2. Fach</a:t>
            </a:r>
          </a:p>
        </p:txBody>
      </p:sp>
      <p:sp>
        <p:nvSpPr>
          <p:cNvPr id="15" name="Textfeld 24"/>
          <p:cNvSpPr txBox="1">
            <a:spLocks noChangeArrowheads="1"/>
          </p:cNvSpPr>
          <p:nvPr/>
        </p:nvSpPr>
        <p:spPr bwMode="auto">
          <a:xfrm>
            <a:off x="6372225" y="3540249"/>
            <a:ext cx="2592388"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im </a:t>
            </a:r>
            <a:br>
              <a:rPr lang="de-DE" altLang="de-DE" sz="1600" dirty="0"/>
            </a:br>
            <a:r>
              <a:rPr lang="de-DE" altLang="de-DE" sz="1600" dirty="0"/>
              <a:t>2. Hauptfach* / im 2. Fach</a:t>
            </a:r>
          </a:p>
        </p:txBody>
      </p:sp>
      <p:sp>
        <p:nvSpPr>
          <p:cNvPr id="16" name="Textfeld 25"/>
          <p:cNvSpPr txBox="1">
            <a:spLocks noChangeArrowheads="1"/>
          </p:cNvSpPr>
          <p:nvPr/>
        </p:nvSpPr>
        <p:spPr bwMode="auto">
          <a:xfrm>
            <a:off x="3254375" y="4138216"/>
            <a:ext cx="2627313"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Pädagogik u. Inklusion</a:t>
            </a:r>
          </a:p>
        </p:txBody>
      </p:sp>
      <p:cxnSp>
        <p:nvCxnSpPr>
          <p:cNvPr id="22" name="Gerade Verbindung mit Pfeil 21"/>
          <p:cNvCxnSpPr/>
          <p:nvPr/>
        </p:nvCxnSpPr>
        <p:spPr>
          <a:xfrm>
            <a:off x="5965825" y="2820630"/>
            <a:ext cx="349250"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3" name="Gerade Verbindung mit Pfeil 22"/>
          <p:cNvCxnSpPr/>
          <p:nvPr/>
        </p:nvCxnSpPr>
        <p:spPr>
          <a:xfrm flipV="1">
            <a:off x="5965825" y="3900632"/>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sp>
        <p:nvSpPr>
          <p:cNvPr id="24" name="Textfeld 26"/>
          <p:cNvSpPr txBox="1">
            <a:spLocks noChangeArrowheads="1"/>
          </p:cNvSpPr>
          <p:nvPr/>
        </p:nvSpPr>
        <p:spPr bwMode="auto">
          <a:xfrm>
            <a:off x="3241402" y="5917852"/>
            <a:ext cx="262731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Schuleingangsstufe</a:t>
            </a:r>
          </a:p>
        </p:txBody>
      </p:sp>
      <p:sp>
        <p:nvSpPr>
          <p:cNvPr id="25" name="Textfeld 27"/>
          <p:cNvSpPr txBox="1">
            <a:spLocks noChangeArrowheads="1"/>
          </p:cNvSpPr>
          <p:nvPr/>
        </p:nvSpPr>
        <p:spPr bwMode="auto">
          <a:xfrm>
            <a:off x="3246165" y="5545807"/>
            <a:ext cx="2627312"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Schul- und Beamtenrecht</a:t>
            </a:r>
          </a:p>
        </p:txBody>
      </p:sp>
      <p:sp>
        <p:nvSpPr>
          <p:cNvPr id="26" name="Textfeld 1"/>
          <p:cNvSpPr txBox="1">
            <a:spLocks noChangeArrowheads="1"/>
          </p:cNvSpPr>
          <p:nvPr/>
        </p:nvSpPr>
        <p:spPr bwMode="auto">
          <a:xfrm>
            <a:off x="6443663" y="4442345"/>
            <a:ext cx="25209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285750" indent="-285750" eaLnBrk="1" hangingPunct="1">
              <a:buFont typeface="Arial" panose="020B0604020202020204" pitchFamily="34" charset="0"/>
              <a:buChar char="•"/>
            </a:pPr>
            <a:r>
              <a:rPr lang="de-DE" altLang="de-DE" sz="1600" dirty="0" smtClean="0"/>
              <a:t>Davon mindestens ein </a:t>
            </a:r>
            <a:r>
              <a:rPr lang="de-DE" altLang="de-DE" sz="1600" dirty="0"/>
              <a:t>Lehrauftrag </a:t>
            </a:r>
            <a:r>
              <a:rPr lang="de-DE" altLang="de-DE" sz="1600" dirty="0" smtClean="0"/>
              <a:t>in </a:t>
            </a:r>
            <a:r>
              <a:rPr lang="de-DE" altLang="de-DE" sz="1600" dirty="0"/>
              <a:t>der </a:t>
            </a:r>
            <a:r>
              <a:rPr lang="de-DE" altLang="de-DE" sz="1600" dirty="0" smtClean="0"/>
              <a:t>Schuleingangsstufe  </a:t>
            </a:r>
          </a:p>
          <a:p>
            <a:pPr eaLnBrk="1" hangingPunct="1"/>
            <a:r>
              <a:rPr lang="de-DE" altLang="de-DE" sz="1600" dirty="0" smtClean="0"/>
              <a:t>     (</a:t>
            </a:r>
            <a:r>
              <a:rPr lang="de-DE" altLang="de-DE" sz="1600" dirty="0"/>
              <a:t>Kl. 1 und</a:t>
            </a:r>
            <a:r>
              <a:rPr lang="de-DE" altLang="de-DE" sz="1600" dirty="0" smtClean="0"/>
              <a:t>/ oder </a:t>
            </a:r>
            <a:r>
              <a:rPr lang="de-DE" altLang="de-DE" sz="1600" dirty="0"/>
              <a:t>2)</a:t>
            </a:r>
          </a:p>
        </p:txBody>
      </p:sp>
      <p:sp>
        <p:nvSpPr>
          <p:cNvPr id="27" name="Textfeld 13"/>
          <p:cNvSpPr txBox="1">
            <a:spLocks noChangeArrowheads="1"/>
          </p:cNvSpPr>
          <p:nvPr/>
        </p:nvSpPr>
        <p:spPr bwMode="auto">
          <a:xfrm>
            <a:off x="6228184" y="649263"/>
            <a:ext cx="2808312" cy="584775"/>
          </a:xfrm>
          <a:prstGeom prst="rect">
            <a:avLst/>
          </a:prstGeom>
          <a:solidFill>
            <a:srgbClr val="CCFFFF"/>
          </a:solidFill>
          <a:ln w="9525">
            <a:solidFill>
              <a:schemeClr val="tx1"/>
            </a:solid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b="1" dirty="0"/>
              <a:t>Schulischer Einsatz in der Grundschule, ggf. GMS </a:t>
            </a:r>
          </a:p>
        </p:txBody>
      </p:sp>
      <p:sp>
        <p:nvSpPr>
          <p:cNvPr id="28" name="Textfeld 18"/>
          <p:cNvSpPr txBox="1">
            <a:spLocks noChangeArrowheads="1"/>
          </p:cNvSpPr>
          <p:nvPr/>
        </p:nvSpPr>
        <p:spPr bwMode="auto">
          <a:xfrm>
            <a:off x="227012" y="1363300"/>
            <a:ext cx="2582860" cy="9960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pPr>
            <a:r>
              <a:rPr lang="de-DE" altLang="de-DE" sz="1600" u="sng" dirty="0"/>
              <a:t>Grundbildung</a:t>
            </a:r>
            <a:r>
              <a:rPr lang="de-DE" altLang="de-DE" sz="1600" dirty="0"/>
              <a:t> Deutsch oder Mathematik (Master) oder</a:t>
            </a:r>
            <a:br>
              <a:rPr lang="de-DE" altLang="de-DE" sz="1600" dirty="0"/>
            </a:br>
            <a:r>
              <a:rPr lang="de-DE" altLang="de-DE" sz="1400" u="sng" dirty="0"/>
              <a:t>Kompetenzbereich </a:t>
            </a:r>
            <a:r>
              <a:rPr lang="de-DE" altLang="de-DE" sz="1400" dirty="0"/>
              <a:t>Deutsch oder Mathematik (SP)</a:t>
            </a:r>
          </a:p>
        </p:txBody>
      </p:sp>
      <p:sp>
        <p:nvSpPr>
          <p:cNvPr id="29" name="Textfeld 20"/>
          <p:cNvSpPr txBox="1">
            <a:spLocks noChangeArrowheads="1"/>
          </p:cNvSpPr>
          <p:nvPr/>
        </p:nvSpPr>
        <p:spPr bwMode="auto">
          <a:xfrm>
            <a:off x="3221781" y="1350293"/>
            <a:ext cx="2675782"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in Deutsch od. Mathematik</a:t>
            </a:r>
          </a:p>
        </p:txBody>
      </p:sp>
      <p:sp>
        <p:nvSpPr>
          <p:cNvPr id="30" name="Textfeld 25"/>
          <p:cNvSpPr txBox="1">
            <a:spLocks noChangeArrowheads="1"/>
          </p:cNvSpPr>
          <p:nvPr/>
        </p:nvSpPr>
        <p:spPr bwMode="auto">
          <a:xfrm>
            <a:off x="3254375" y="4540548"/>
            <a:ext cx="2627313"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Kooperation und Inklusion</a:t>
            </a:r>
          </a:p>
        </p:txBody>
      </p:sp>
      <p:cxnSp>
        <p:nvCxnSpPr>
          <p:cNvPr id="31" name="Gerade Verbindung mit Pfeil 30"/>
          <p:cNvCxnSpPr/>
          <p:nvPr/>
        </p:nvCxnSpPr>
        <p:spPr>
          <a:xfrm flipV="1">
            <a:off x="2872531" y="2823984"/>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32" name="Gerade Verbindung mit Pfeil 31"/>
          <p:cNvCxnSpPr/>
          <p:nvPr/>
        </p:nvCxnSpPr>
        <p:spPr>
          <a:xfrm flipV="1">
            <a:off x="2862263" y="3767244"/>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33" name="Gerade Verbindung mit Pfeil 32"/>
          <p:cNvCxnSpPr/>
          <p:nvPr/>
        </p:nvCxnSpPr>
        <p:spPr>
          <a:xfrm flipV="1">
            <a:off x="2862263" y="5174210"/>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34" name="Gerade Verbindung mit Pfeil 33"/>
          <p:cNvCxnSpPr/>
          <p:nvPr/>
        </p:nvCxnSpPr>
        <p:spPr>
          <a:xfrm flipV="1">
            <a:off x="2853481" y="1626518"/>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sp>
        <p:nvSpPr>
          <p:cNvPr id="35"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419682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24" grpId="0" animBg="1"/>
      <p:bldP spid="25" grpId="0" animBg="1"/>
      <p:bldP spid="26" grpId="0"/>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p:cNvSpPr txBox="1">
            <a:spLocks noChangeArrowheads="1"/>
          </p:cNvSpPr>
          <p:nvPr/>
        </p:nvSpPr>
        <p:spPr bwMode="auto">
          <a:xfrm>
            <a:off x="227013" y="620688"/>
            <a:ext cx="2592387" cy="646112"/>
          </a:xfrm>
          <a:prstGeom prst="rect">
            <a:avLst/>
          </a:prstGeom>
          <a:solidFill>
            <a:srgbClr val="FFFF99"/>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b="1" dirty="0"/>
              <a:t>Studium an der Päd. Hochschule</a:t>
            </a:r>
          </a:p>
        </p:txBody>
      </p:sp>
      <p:sp>
        <p:nvSpPr>
          <p:cNvPr id="5" name="Textfeld 12"/>
          <p:cNvSpPr txBox="1">
            <a:spLocks noChangeArrowheads="1"/>
          </p:cNvSpPr>
          <p:nvPr/>
        </p:nvSpPr>
        <p:spPr bwMode="auto">
          <a:xfrm>
            <a:off x="3221782" y="620688"/>
            <a:ext cx="2675782" cy="646112"/>
          </a:xfrm>
          <a:prstGeom prst="rect">
            <a:avLst/>
          </a:prstGeom>
          <a:solidFill>
            <a:srgbClr val="99FF99"/>
          </a:solidFill>
          <a:ln w="9525">
            <a:solidFill>
              <a:schemeClr val="tx1"/>
            </a:solid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b="1" dirty="0"/>
              <a:t>Ausbildung am Seminar</a:t>
            </a:r>
          </a:p>
        </p:txBody>
      </p:sp>
      <p:sp>
        <p:nvSpPr>
          <p:cNvPr id="7" name="Textfeld 14"/>
          <p:cNvSpPr txBox="1">
            <a:spLocks noChangeArrowheads="1"/>
          </p:cNvSpPr>
          <p:nvPr/>
        </p:nvSpPr>
        <p:spPr bwMode="auto">
          <a:xfrm>
            <a:off x="240011" y="332656"/>
            <a:ext cx="8652470" cy="3189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de-DE" sz="1600" dirty="0"/>
              <a:t>Studienabschluss – Staatsprüfung (SP) oder Master</a:t>
            </a:r>
          </a:p>
        </p:txBody>
      </p:sp>
      <p:sp>
        <p:nvSpPr>
          <p:cNvPr id="9" name="Textfeld 18"/>
          <p:cNvSpPr txBox="1">
            <a:spLocks noChangeArrowheads="1"/>
          </p:cNvSpPr>
          <p:nvPr/>
        </p:nvSpPr>
        <p:spPr bwMode="auto">
          <a:xfrm>
            <a:off x="211435" y="3614132"/>
            <a:ext cx="2592388" cy="3189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pPr>
            <a:r>
              <a:rPr lang="de-DE" altLang="de-DE" sz="1600" dirty="0"/>
              <a:t>2. Hauptfach / 2. Fach </a:t>
            </a:r>
          </a:p>
        </p:txBody>
      </p:sp>
      <p:sp>
        <p:nvSpPr>
          <p:cNvPr id="10" name="Textfeld 19"/>
          <p:cNvSpPr txBox="1">
            <a:spLocks noChangeArrowheads="1"/>
          </p:cNvSpPr>
          <p:nvPr/>
        </p:nvSpPr>
        <p:spPr bwMode="auto">
          <a:xfrm>
            <a:off x="6361113" y="2547759"/>
            <a:ext cx="2592387"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in Englisch oder Französisch*</a:t>
            </a:r>
          </a:p>
        </p:txBody>
      </p:sp>
      <p:sp>
        <p:nvSpPr>
          <p:cNvPr id="11" name="Textfeld 20"/>
          <p:cNvSpPr txBox="1">
            <a:spLocks noChangeArrowheads="1"/>
          </p:cNvSpPr>
          <p:nvPr/>
        </p:nvSpPr>
        <p:spPr bwMode="auto">
          <a:xfrm>
            <a:off x="3244726" y="2526849"/>
            <a:ext cx="2627313"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in Deutsch od. Mathematik</a:t>
            </a:r>
          </a:p>
        </p:txBody>
      </p:sp>
      <p:sp>
        <p:nvSpPr>
          <p:cNvPr id="12" name="Textfeld 21"/>
          <p:cNvSpPr txBox="1">
            <a:spLocks noChangeArrowheads="1"/>
          </p:cNvSpPr>
          <p:nvPr/>
        </p:nvSpPr>
        <p:spPr bwMode="auto">
          <a:xfrm>
            <a:off x="227088" y="4908525"/>
            <a:ext cx="2592387" cy="503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400" dirty="0"/>
              <a:t>Weiterer </a:t>
            </a:r>
            <a:r>
              <a:rPr lang="de-DE" altLang="de-DE" sz="1400" dirty="0" smtClean="0"/>
              <a:t>Kompetenzbereich </a:t>
            </a:r>
            <a:r>
              <a:rPr lang="de-DE" altLang="de-DE" sz="1400" dirty="0"/>
              <a:t>(nur SP)</a:t>
            </a:r>
          </a:p>
        </p:txBody>
      </p:sp>
      <p:sp>
        <p:nvSpPr>
          <p:cNvPr id="13" name="Textfeld 22"/>
          <p:cNvSpPr txBox="1">
            <a:spLocks noChangeArrowheads="1"/>
          </p:cNvSpPr>
          <p:nvPr/>
        </p:nvSpPr>
        <p:spPr bwMode="auto">
          <a:xfrm>
            <a:off x="3242717" y="4927579"/>
            <a:ext cx="2627312" cy="565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/Methodik weiterer Fächer der Grundschule</a:t>
            </a:r>
          </a:p>
        </p:txBody>
      </p:sp>
      <p:sp>
        <p:nvSpPr>
          <p:cNvPr id="14" name="Textfeld 23"/>
          <p:cNvSpPr txBox="1">
            <a:spLocks noChangeArrowheads="1"/>
          </p:cNvSpPr>
          <p:nvPr/>
        </p:nvSpPr>
        <p:spPr bwMode="auto">
          <a:xfrm>
            <a:off x="3251994" y="3513063"/>
            <a:ext cx="2627312"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im</a:t>
            </a:r>
            <a:br>
              <a:rPr lang="de-DE" altLang="de-DE" sz="1600" dirty="0"/>
            </a:br>
            <a:r>
              <a:rPr lang="de-DE" altLang="de-DE" sz="1600" dirty="0"/>
              <a:t>2. Hauptfach / im 2. Fach</a:t>
            </a:r>
          </a:p>
        </p:txBody>
      </p:sp>
      <p:sp>
        <p:nvSpPr>
          <p:cNvPr id="15" name="Textfeld 24"/>
          <p:cNvSpPr txBox="1">
            <a:spLocks noChangeArrowheads="1"/>
          </p:cNvSpPr>
          <p:nvPr/>
        </p:nvSpPr>
        <p:spPr bwMode="auto">
          <a:xfrm>
            <a:off x="6372225" y="3540249"/>
            <a:ext cx="2592388"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im </a:t>
            </a:r>
            <a:br>
              <a:rPr lang="de-DE" altLang="de-DE" sz="1600" dirty="0"/>
            </a:br>
            <a:r>
              <a:rPr lang="de-DE" altLang="de-DE" sz="1600" dirty="0"/>
              <a:t>2. Hauptfach* / im 2. Fach</a:t>
            </a:r>
          </a:p>
        </p:txBody>
      </p:sp>
      <p:sp>
        <p:nvSpPr>
          <p:cNvPr id="16" name="Textfeld 25"/>
          <p:cNvSpPr txBox="1">
            <a:spLocks noChangeArrowheads="1"/>
          </p:cNvSpPr>
          <p:nvPr/>
        </p:nvSpPr>
        <p:spPr bwMode="auto">
          <a:xfrm>
            <a:off x="3254375" y="4138216"/>
            <a:ext cx="2627313"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Pädagogik u. Inklusion</a:t>
            </a:r>
          </a:p>
        </p:txBody>
      </p:sp>
      <p:cxnSp>
        <p:nvCxnSpPr>
          <p:cNvPr id="22" name="Gerade Verbindung mit Pfeil 21"/>
          <p:cNvCxnSpPr/>
          <p:nvPr/>
        </p:nvCxnSpPr>
        <p:spPr>
          <a:xfrm>
            <a:off x="5948363" y="2804170"/>
            <a:ext cx="349250"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3" name="Gerade Verbindung mit Pfeil 22"/>
          <p:cNvCxnSpPr/>
          <p:nvPr/>
        </p:nvCxnSpPr>
        <p:spPr>
          <a:xfrm flipV="1">
            <a:off x="5965825" y="3900632"/>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sp>
        <p:nvSpPr>
          <p:cNvPr id="24" name="Textfeld 26"/>
          <p:cNvSpPr txBox="1">
            <a:spLocks noChangeArrowheads="1"/>
          </p:cNvSpPr>
          <p:nvPr/>
        </p:nvSpPr>
        <p:spPr bwMode="auto">
          <a:xfrm>
            <a:off x="3241402" y="5917852"/>
            <a:ext cx="262731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Schuleingangsstufe</a:t>
            </a:r>
          </a:p>
        </p:txBody>
      </p:sp>
      <p:sp>
        <p:nvSpPr>
          <p:cNvPr id="25" name="Textfeld 27"/>
          <p:cNvSpPr txBox="1">
            <a:spLocks noChangeArrowheads="1"/>
          </p:cNvSpPr>
          <p:nvPr/>
        </p:nvSpPr>
        <p:spPr bwMode="auto">
          <a:xfrm>
            <a:off x="3246165" y="5545807"/>
            <a:ext cx="2627312"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Schul- und Beamtenrecht</a:t>
            </a:r>
          </a:p>
        </p:txBody>
      </p:sp>
      <p:sp>
        <p:nvSpPr>
          <p:cNvPr id="27" name="Textfeld 13"/>
          <p:cNvSpPr txBox="1">
            <a:spLocks noChangeArrowheads="1"/>
          </p:cNvSpPr>
          <p:nvPr/>
        </p:nvSpPr>
        <p:spPr bwMode="auto">
          <a:xfrm>
            <a:off x="6228184" y="649263"/>
            <a:ext cx="2808312" cy="584775"/>
          </a:xfrm>
          <a:prstGeom prst="rect">
            <a:avLst/>
          </a:prstGeom>
          <a:solidFill>
            <a:srgbClr val="CCFFFF"/>
          </a:solidFill>
          <a:ln w="9525">
            <a:solidFill>
              <a:schemeClr val="tx1"/>
            </a:solid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b="1" dirty="0"/>
              <a:t>Schulischer Einsatz in der Grundschule, ggf. GMS </a:t>
            </a:r>
          </a:p>
        </p:txBody>
      </p:sp>
      <p:sp>
        <p:nvSpPr>
          <p:cNvPr id="28" name="Textfeld 18"/>
          <p:cNvSpPr txBox="1">
            <a:spLocks noChangeArrowheads="1"/>
          </p:cNvSpPr>
          <p:nvPr/>
        </p:nvSpPr>
        <p:spPr bwMode="auto">
          <a:xfrm>
            <a:off x="227012" y="1363300"/>
            <a:ext cx="2582860" cy="9960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pPr>
            <a:r>
              <a:rPr lang="de-DE" altLang="de-DE" sz="1600" u="sng" dirty="0"/>
              <a:t>Grundbildung</a:t>
            </a:r>
            <a:r>
              <a:rPr lang="de-DE" altLang="de-DE" sz="1600" dirty="0"/>
              <a:t> Deutsch oder Mathematik (Master)</a:t>
            </a:r>
            <a:br>
              <a:rPr lang="de-DE" altLang="de-DE" sz="1600" dirty="0"/>
            </a:br>
            <a:r>
              <a:rPr lang="de-DE" altLang="de-DE" sz="1400" u="sng" dirty="0"/>
              <a:t>Kompetenzbereich </a:t>
            </a:r>
            <a:r>
              <a:rPr lang="de-DE" altLang="de-DE" sz="1400" dirty="0"/>
              <a:t>Deutsch oder Mathematik (SP)</a:t>
            </a:r>
          </a:p>
        </p:txBody>
      </p:sp>
      <p:sp>
        <p:nvSpPr>
          <p:cNvPr id="29" name="Textfeld 20"/>
          <p:cNvSpPr txBox="1">
            <a:spLocks noChangeArrowheads="1"/>
          </p:cNvSpPr>
          <p:nvPr/>
        </p:nvSpPr>
        <p:spPr bwMode="auto">
          <a:xfrm>
            <a:off x="3221781" y="1350293"/>
            <a:ext cx="2675782"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in Deutsch od. Mathematik</a:t>
            </a:r>
          </a:p>
        </p:txBody>
      </p:sp>
      <p:sp>
        <p:nvSpPr>
          <p:cNvPr id="30" name="Textfeld 25"/>
          <p:cNvSpPr txBox="1">
            <a:spLocks noChangeArrowheads="1"/>
          </p:cNvSpPr>
          <p:nvPr/>
        </p:nvSpPr>
        <p:spPr bwMode="auto">
          <a:xfrm>
            <a:off x="3254375" y="4540548"/>
            <a:ext cx="2627313"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Kooperation und Inklusion</a:t>
            </a:r>
          </a:p>
        </p:txBody>
      </p:sp>
      <p:cxnSp>
        <p:nvCxnSpPr>
          <p:cNvPr id="31" name="Gerade Verbindung mit Pfeil 30"/>
          <p:cNvCxnSpPr/>
          <p:nvPr/>
        </p:nvCxnSpPr>
        <p:spPr>
          <a:xfrm flipV="1">
            <a:off x="2872531" y="2823984"/>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32" name="Gerade Verbindung mit Pfeil 31"/>
          <p:cNvCxnSpPr/>
          <p:nvPr/>
        </p:nvCxnSpPr>
        <p:spPr>
          <a:xfrm flipV="1">
            <a:off x="2862263" y="3767244"/>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33" name="Gerade Verbindung mit Pfeil 32"/>
          <p:cNvCxnSpPr/>
          <p:nvPr/>
        </p:nvCxnSpPr>
        <p:spPr>
          <a:xfrm flipV="1">
            <a:off x="2862263" y="5174210"/>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34" name="Gerade Verbindung mit Pfeil 33"/>
          <p:cNvCxnSpPr/>
          <p:nvPr/>
        </p:nvCxnSpPr>
        <p:spPr>
          <a:xfrm flipV="1">
            <a:off x="2853481" y="1626518"/>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sp>
        <p:nvSpPr>
          <p:cNvPr id="35" name="Textfeld 15"/>
          <p:cNvSpPr txBox="1">
            <a:spLocks noChangeArrowheads="1"/>
          </p:cNvSpPr>
          <p:nvPr/>
        </p:nvSpPr>
        <p:spPr bwMode="auto">
          <a:xfrm>
            <a:off x="227013" y="2492896"/>
            <a:ext cx="2592387" cy="9960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Fach Englisch oder Französisch (Master)</a:t>
            </a:r>
            <a:br>
              <a:rPr lang="de-DE" altLang="de-DE" sz="1600" dirty="0"/>
            </a:br>
            <a:r>
              <a:rPr lang="de-DE" altLang="de-DE" sz="1400" dirty="0"/>
              <a:t>Hauptfach Englisch oder Französisch (SP) oder</a:t>
            </a:r>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99" y="5656659"/>
            <a:ext cx="27003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feld 1"/>
          <p:cNvSpPr txBox="1">
            <a:spLocks noChangeArrowheads="1"/>
          </p:cNvSpPr>
          <p:nvPr/>
        </p:nvSpPr>
        <p:spPr bwMode="auto">
          <a:xfrm>
            <a:off x="6140450" y="4270831"/>
            <a:ext cx="289604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 Unterricht in der Fremd-sprache und im Ausbildungs-fach, das bilingual unterrichtet wird, findet in der Regel in der 3. und 4. Klasse statt. Ein weiterer Lehrauftrag wird in der Schuleingangsstufe über-</a:t>
            </a:r>
            <a:r>
              <a:rPr lang="de-DE" altLang="de-DE" sz="1600" dirty="0" err="1"/>
              <a:t>nommen</a:t>
            </a:r>
            <a:r>
              <a:rPr lang="de-DE" altLang="de-DE" sz="1600" dirty="0"/>
              <a:t>.</a:t>
            </a:r>
          </a:p>
        </p:txBody>
      </p:sp>
      <p:sp>
        <p:nvSpPr>
          <p:cNvPr id="38" name="Textfeld 21"/>
          <p:cNvSpPr txBox="1">
            <a:spLocks noChangeArrowheads="1"/>
          </p:cNvSpPr>
          <p:nvPr/>
        </p:nvSpPr>
        <p:spPr bwMode="auto">
          <a:xfrm>
            <a:off x="211436" y="6296565"/>
            <a:ext cx="2592387" cy="503590"/>
          </a:xfrm>
          <a:prstGeom prst="rect">
            <a:avLst/>
          </a:prstGeom>
          <a:solidFill>
            <a:schemeClr val="bg2">
              <a:lumMod val="20000"/>
              <a:lumOff val="80000"/>
            </a:schemeClr>
          </a:solidFill>
          <a:ln w="9525">
            <a:solidFill>
              <a:schemeClr val="tx1"/>
            </a:solidFill>
            <a:miter lim="800000"/>
            <a:headEnd/>
            <a:tailEnd/>
          </a:ln>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de-DE" sz="1400" b="1" dirty="0" smtClean="0"/>
              <a:t>nicht in MA und MGH möglich!</a:t>
            </a:r>
            <a:endParaRPr lang="de-DE" altLang="de-DE" sz="1400" b="1" dirty="0"/>
          </a:p>
        </p:txBody>
      </p:sp>
    </p:spTree>
    <p:extLst>
      <p:ext uri="{BB962C8B-B14F-4D97-AF65-F5344CB8AC3E}">
        <p14:creationId xmlns:p14="http://schemas.microsoft.com/office/powerpoint/2010/main" val="62473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P spid="13" grpId="0" animBg="1"/>
      <p:bldP spid="14" grpId="0" animBg="1"/>
      <p:bldP spid="15" grpId="0" animBg="1"/>
      <p:bldP spid="16" grpId="0" animBg="1"/>
      <p:bldP spid="24" grpId="0" animBg="1"/>
      <p:bldP spid="25" grpId="0" animBg="1"/>
      <p:bldP spid="27" grpId="0" animBg="1"/>
      <p:bldP spid="28" grpId="0" animBg="1"/>
      <p:bldP spid="29" grpId="0" animBg="1"/>
      <p:bldP spid="30" grpId="0" animBg="1"/>
      <p:bldP spid="35" grpId="0" animBg="1"/>
      <p:bldP spid="37"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31775" y="1645443"/>
            <a:ext cx="8229600" cy="431800"/>
          </a:xfrm>
          <a:prstGeom prst="rect">
            <a:avLst/>
          </a:prstGeom>
          <a:noFill/>
        </p:spPr>
        <p:txBody>
          <a:bodyPr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altLang="de-DE" sz="2400" b="1" dirty="0">
                <a:latin typeface="Arial" panose="020B0604020202020204" pitchFamily="34" charset="0"/>
                <a:cs typeface="Arial" panose="020B0604020202020204" pitchFamily="34" charset="0"/>
              </a:rPr>
              <a:t>Ausbildungselemente</a:t>
            </a:r>
          </a:p>
        </p:txBody>
      </p:sp>
      <p:sp>
        <p:nvSpPr>
          <p:cNvPr id="5" name="Rectangle 3"/>
          <p:cNvSpPr txBox="1">
            <a:spLocks noChangeArrowheads="1"/>
          </p:cNvSpPr>
          <p:nvPr/>
        </p:nvSpPr>
        <p:spPr bwMode="auto">
          <a:xfrm>
            <a:off x="245774" y="2150268"/>
            <a:ext cx="8569325" cy="3510980"/>
          </a:xfrm>
          <a:prstGeom prst="rect">
            <a:avLst/>
          </a:prstGeom>
          <a:noFill/>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63525" indent="-263525">
              <a:spcBef>
                <a:spcPts val="2400"/>
              </a:spcBef>
            </a:pPr>
            <a:r>
              <a:rPr lang="de-DE" altLang="de-DE" sz="2000" dirty="0">
                <a:solidFill>
                  <a:schemeClr val="bg1">
                    <a:lumMod val="10000"/>
                  </a:schemeClr>
                </a:solidFill>
              </a:rPr>
              <a:t>Die Ausbildung orientiert sich an den Vorgaben der aktuellen Bildungspläne und an den Ausbildungsstandards </a:t>
            </a:r>
          </a:p>
          <a:p>
            <a:pPr marL="263525" indent="-263525">
              <a:spcBef>
                <a:spcPts val="2400"/>
              </a:spcBef>
            </a:pPr>
            <a:r>
              <a:rPr lang="de-DE" altLang="de-DE" sz="2000" dirty="0">
                <a:solidFill>
                  <a:schemeClr val="bg1">
                    <a:lumMod val="10000"/>
                  </a:schemeClr>
                </a:solidFill>
              </a:rPr>
              <a:t>Unterrichtsbesuche in jedem Ausbildungsfach</a:t>
            </a:r>
          </a:p>
          <a:p>
            <a:pPr marL="263525" indent="-263525">
              <a:spcBef>
                <a:spcPts val="2400"/>
              </a:spcBef>
            </a:pPr>
            <a:r>
              <a:rPr lang="de-DE" altLang="de-DE" sz="2000" dirty="0">
                <a:solidFill>
                  <a:schemeClr val="bg1">
                    <a:lumMod val="10000"/>
                  </a:schemeClr>
                </a:solidFill>
              </a:rPr>
              <a:t>Selbstständiger Unterricht im Umfang von </a:t>
            </a:r>
            <a:r>
              <a:rPr lang="de-DE" altLang="de-DE" sz="2000" b="1" dirty="0" smtClean="0">
                <a:solidFill>
                  <a:srgbClr val="FF0000"/>
                </a:solidFill>
              </a:rPr>
              <a:t>14 Stunden (neu!) </a:t>
            </a:r>
            <a:r>
              <a:rPr lang="de-DE" altLang="de-DE" sz="2000" dirty="0">
                <a:solidFill>
                  <a:schemeClr val="bg1">
                    <a:lumMod val="10000"/>
                  </a:schemeClr>
                </a:solidFill>
              </a:rPr>
              <a:t>im </a:t>
            </a:r>
            <a:br>
              <a:rPr lang="de-DE" altLang="de-DE" sz="2000" dirty="0">
                <a:solidFill>
                  <a:schemeClr val="bg1">
                    <a:lumMod val="10000"/>
                  </a:schemeClr>
                </a:solidFill>
              </a:rPr>
            </a:br>
            <a:r>
              <a:rPr lang="de-DE" altLang="de-DE" sz="2000" dirty="0">
                <a:solidFill>
                  <a:schemeClr val="bg1">
                    <a:lumMod val="10000"/>
                  </a:schemeClr>
                </a:solidFill>
              </a:rPr>
              <a:t>II. Ausbildungsabschnitt (ein Schuljahr)</a:t>
            </a:r>
          </a:p>
          <a:p>
            <a:pPr marL="263525" indent="-263525">
              <a:spcBef>
                <a:spcPts val="2400"/>
              </a:spcBef>
            </a:pPr>
            <a:r>
              <a:rPr lang="de-DE" altLang="de-DE" sz="2000" dirty="0">
                <a:solidFill>
                  <a:schemeClr val="bg1">
                    <a:lumMod val="10000"/>
                  </a:schemeClr>
                </a:solidFill>
              </a:rPr>
              <a:t>Ausbildungsgespräche mit Schulleitung, Mentor und Seminarausbilder</a:t>
            </a:r>
          </a:p>
          <a:p>
            <a:pPr marL="263525" indent="-263525">
              <a:spcBef>
                <a:spcPts val="2400"/>
              </a:spcBef>
            </a:pPr>
            <a:r>
              <a:rPr lang="de-DE" altLang="de-DE" sz="2000" dirty="0">
                <a:solidFill>
                  <a:schemeClr val="bg1">
                    <a:lumMod val="10000"/>
                  </a:schemeClr>
                </a:solidFill>
              </a:rPr>
              <a:t>Ausbildung in Schulkunde an der Schule</a:t>
            </a:r>
          </a:p>
          <a:p>
            <a:pPr marL="263525" indent="-263525"/>
            <a:endParaRPr lang="de-DE" altLang="de-DE" b="1" i="1" dirty="0"/>
          </a:p>
        </p:txBody>
      </p:sp>
      <p:sp>
        <p:nvSpPr>
          <p:cNvPr id="6" name="Rechteck 1"/>
          <p:cNvSpPr>
            <a:spLocks noChangeArrowheads="1"/>
          </p:cNvSpPr>
          <p:nvPr/>
        </p:nvSpPr>
        <p:spPr bwMode="auto">
          <a:xfrm>
            <a:off x="207963" y="565943"/>
            <a:ext cx="849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altLang="de-DE" sz="2400" b="1" dirty="0"/>
              <a:t>5. Ausbildungs- und Prüfungselemente im </a:t>
            </a:r>
            <a:br>
              <a:rPr lang="de-DE" altLang="de-DE" sz="2400" b="1" dirty="0"/>
            </a:br>
            <a:r>
              <a:rPr lang="de-DE" altLang="de-DE" sz="2400" b="1" dirty="0"/>
              <a:t>    Vorbereitungsdienst</a:t>
            </a:r>
          </a:p>
        </p:txBody>
      </p:sp>
      <p:sp>
        <p:nvSpPr>
          <p:cNvPr id="7"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
        <p:nvSpPr>
          <p:cNvPr id="8" name="Textfeld 1"/>
          <p:cNvSpPr txBox="1"/>
          <p:nvPr/>
        </p:nvSpPr>
        <p:spPr>
          <a:xfrm>
            <a:off x="1149375" y="5634184"/>
            <a:ext cx="6807503" cy="584775"/>
          </a:xfrm>
          <a:prstGeom prst="rect">
            <a:avLst/>
          </a:prstGeom>
          <a:solidFill>
            <a:schemeClr val="bg2">
              <a:lumMod val="20000"/>
              <a:lumOff val="80000"/>
            </a:schemeClr>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smtClean="0">
                <a:solidFill>
                  <a:schemeClr val="bg1">
                    <a:lumMod val="10000"/>
                  </a:schemeClr>
                </a:solidFill>
                <a:hlinkClick r:id="rId2"/>
              </a:rPr>
              <a:t>www.llpa-bw.de</a:t>
            </a:r>
            <a:r>
              <a:rPr lang="de-DE" sz="1600" dirty="0">
                <a:solidFill>
                  <a:schemeClr val="bg1">
                    <a:lumMod val="10000"/>
                  </a:schemeClr>
                </a:solidFill>
              </a:rPr>
              <a:t> GPO</a:t>
            </a:r>
          </a:p>
          <a:p>
            <a:r>
              <a:rPr lang="de-DE" sz="1600" dirty="0" smtClean="0">
                <a:solidFill>
                  <a:schemeClr val="bg1">
                    <a:lumMod val="10000"/>
                  </a:schemeClr>
                </a:solidFill>
              </a:rPr>
              <a:t>„</a:t>
            </a:r>
            <a:r>
              <a:rPr lang="de-DE" sz="1600" dirty="0">
                <a:solidFill>
                  <a:schemeClr val="bg1">
                    <a:lumMod val="10000"/>
                  </a:schemeClr>
                </a:solidFill>
              </a:rPr>
              <a:t>Prüfungsordnungen“, „ Ausbildungsstandards“ und „Handreichungen“ </a:t>
            </a:r>
          </a:p>
        </p:txBody>
      </p:sp>
    </p:spTree>
    <p:extLst>
      <p:ext uri="{BB962C8B-B14F-4D97-AF65-F5344CB8AC3E}">
        <p14:creationId xmlns:p14="http://schemas.microsoft.com/office/powerpoint/2010/main" val="203921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txBox="1">
            <a:spLocks noChangeArrowheads="1"/>
          </p:cNvSpPr>
          <p:nvPr/>
        </p:nvSpPr>
        <p:spPr bwMode="auto">
          <a:xfrm>
            <a:off x="251741" y="1412776"/>
            <a:ext cx="8713787" cy="3529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63525" indent="-263525">
              <a:spcBef>
                <a:spcPts val="2400"/>
              </a:spcBef>
            </a:pPr>
            <a:r>
              <a:rPr lang="de-DE" altLang="de-DE" sz="2000" dirty="0" smtClean="0">
                <a:solidFill>
                  <a:schemeClr val="tx1"/>
                </a:solidFill>
              </a:rPr>
              <a:t>Prüfung in Schul- und Beamtenrecht</a:t>
            </a:r>
            <a:endParaRPr lang="de-DE" altLang="de-DE" sz="2000" dirty="0">
              <a:solidFill>
                <a:schemeClr val="tx1"/>
              </a:solidFill>
            </a:endParaRPr>
          </a:p>
          <a:p>
            <a:pPr marL="263525" indent="-263525">
              <a:spcBef>
                <a:spcPts val="2400"/>
              </a:spcBef>
            </a:pPr>
            <a:r>
              <a:rPr lang="de-DE" altLang="de-DE" sz="2000" b="1" strike="sngStrike" dirty="0" smtClean="0">
                <a:solidFill>
                  <a:srgbClr val="FF0000"/>
                </a:solidFill>
              </a:rPr>
              <a:t>Hausarbeit </a:t>
            </a:r>
            <a:endParaRPr lang="de-DE" altLang="ja-JP" sz="2000" b="1" strike="sngStrike" dirty="0">
              <a:solidFill>
                <a:srgbClr val="FF0000"/>
              </a:solidFill>
            </a:endParaRPr>
          </a:p>
          <a:p>
            <a:pPr marL="263525" indent="-263525">
              <a:spcBef>
                <a:spcPts val="2400"/>
              </a:spcBef>
            </a:pPr>
            <a:r>
              <a:rPr lang="de-DE" altLang="de-DE" sz="2000" dirty="0">
                <a:solidFill>
                  <a:schemeClr val="tx1"/>
                </a:solidFill>
              </a:rPr>
              <a:t>Pädagogisches Kolloquium</a:t>
            </a:r>
          </a:p>
          <a:p>
            <a:pPr marL="263525" indent="-263525">
              <a:spcBef>
                <a:spcPts val="2400"/>
              </a:spcBef>
            </a:pPr>
            <a:r>
              <a:rPr lang="de-DE" altLang="de-DE" sz="2000" dirty="0">
                <a:solidFill>
                  <a:schemeClr val="tx1"/>
                </a:solidFill>
              </a:rPr>
              <a:t>Beurteilung der Unterrichtspraxis</a:t>
            </a:r>
          </a:p>
          <a:p>
            <a:pPr marL="263525" indent="-263525">
              <a:spcBef>
                <a:spcPts val="2400"/>
              </a:spcBef>
            </a:pPr>
            <a:r>
              <a:rPr lang="de-DE" altLang="de-DE" sz="2000" dirty="0">
                <a:solidFill>
                  <a:schemeClr val="tx1"/>
                </a:solidFill>
              </a:rPr>
              <a:t>Fachdidaktische </a:t>
            </a:r>
            <a:r>
              <a:rPr lang="de-DE" altLang="de-DE" sz="2000" dirty="0" smtClean="0">
                <a:solidFill>
                  <a:schemeClr val="tx1"/>
                </a:solidFill>
              </a:rPr>
              <a:t>Kolloquien</a:t>
            </a:r>
          </a:p>
          <a:p>
            <a:pPr marL="263525" indent="-263525">
              <a:spcBef>
                <a:spcPts val="2400"/>
              </a:spcBef>
            </a:pPr>
            <a:r>
              <a:rPr lang="de-DE" altLang="de-DE" sz="2000" dirty="0">
                <a:solidFill>
                  <a:schemeClr val="tx1"/>
                </a:solidFill>
              </a:rPr>
              <a:t>Schulleiterbeurteilung</a:t>
            </a:r>
          </a:p>
          <a:p>
            <a:pPr marL="263525" indent="-263525">
              <a:spcBef>
                <a:spcPts val="2400"/>
              </a:spcBef>
            </a:pPr>
            <a:endParaRPr lang="de-DE" altLang="de-DE" sz="2000" dirty="0">
              <a:solidFill>
                <a:schemeClr val="tx1"/>
              </a:solidFill>
            </a:endParaRPr>
          </a:p>
        </p:txBody>
      </p:sp>
      <p:sp>
        <p:nvSpPr>
          <p:cNvPr id="5" name="Rectangle 2"/>
          <p:cNvSpPr txBox="1">
            <a:spLocks noChangeArrowheads="1"/>
          </p:cNvSpPr>
          <p:nvPr/>
        </p:nvSpPr>
        <p:spPr bwMode="auto">
          <a:xfrm>
            <a:off x="250825" y="693738"/>
            <a:ext cx="8229600" cy="431800"/>
          </a:xfrm>
          <a:prstGeom prst="rect">
            <a:avLst/>
          </a:prstGeom>
          <a:noFill/>
        </p:spPr>
        <p:txBody>
          <a:bodyPr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altLang="de-DE" sz="2400" b="1" dirty="0">
                <a:latin typeface="Arial" panose="020B0604020202020204" pitchFamily="34" charset="0"/>
                <a:cs typeface="Arial" panose="020B0604020202020204" pitchFamily="34" charset="0"/>
              </a:rPr>
              <a:t>Prüfungselemente</a:t>
            </a:r>
          </a:p>
        </p:txBody>
      </p:sp>
      <p:sp>
        <p:nvSpPr>
          <p:cNvPr id="6" name="Textfeld 5"/>
          <p:cNvSpPr txBox="1"/>
          <p:nvPr/>
        </p:nvSpPr>
        <p:spPr>
          <a:xfrm>
            <a:off x="2267744" y="1916832"/>
            <a:ext cx="604971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FF0000"/>
                </a:solidFill>
                <a:latin typeface="Arial" panose="020B0604020202020204" pitchFamily="34" charset="0"/>
                <a:cs typeface="Arial" panose="020B0604020202020204" pitchFamily="34" charset="0"/>
              </a:rPr>
              <a:t>Im</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Rahmen</a:t>
            </a:r>
            <a:r>
              <a:rPr lang="en-US" dirty="0">
                <a:solidFill>
                  <a:srgbClr val="FF0000"/>
                </a:solidFill>
                <a:latin typeface="Arial" panose="020B0604020202020204" pitchFamily="34" charset="0"/>
                <a:cs typeface="Arial" panose="020B0604020202020204" pitchFamily="34" charset="0"/>
              </a:rPr>
              <a:t> der </a:t>
            </a:r>
            <a:r>
              <a:rPr lang="en-US" dirty="0" err="1">
                <a:solidFill>
                  <a:srgbClr val="FF0000"/>
                </a:solidFill>
                <a:latin typeface="Arial" panose="020B0604020202020204" pitchFamily="34" charset="0"/>
                <a:cs typeface="Arial" panose="020B0604020202020204" pitchFamily="34" charset="0"/>
              </a:rPr>
              <a:t>Erhöhung</a:t>
            </a:r>
            <a:r>
              <a:rPr lang="en-US" dirty="0">
                <a:solidFill>
                  <a:srgbClr val="FF0000"/>
                </a:solidFill>
                <a:latin typeface="Arial" panose="020B0604020202020204" pitchFamily="34" charset="0"/>
                <a:cs typeface="Arial" panose="020B0604020202020204" pitchFamily="34" charset="0"/>
              </a:rPr>
              <a:t> der </a:t>
            </a:r>
            <a:r>
              <a:rPr lang="en-US" dirty="0" err="1">
                <a:solidFill>
                  <a:srgbClr val="FF0000"/>
                </a:solidFill>
                <a:latin typeface="Arial" panose="020B0604020202020204" pitchFamily="34" charset="0"/>
                <a:cs typeface="Arial" panose="020B0604020202020204" pitchFamily="34" charset="0"/>
              </a:rPr>
              <a:t>Unterrichtsverpflichtung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gestrichen</a:t>
            </a:r>
            <a:r>
              <a:rPr lang="en-US" dirty="0">
                <a:solidFill>
                  <a:srgbClr val="FF0000"/>
                </a:solidFill>
                <a:latin typeface="Arial" panose="020B0604020202020204" pitchFamily="34" charset="0"/>
                <a:cs typeface="Arial" panose="020B0604020202020204" pitchFamily="34" charset="0"/>
              </a:rPr>
              <a:t> ab </a:t>
            </a:r>
            <a:r>
              <a:rPr lang="en-US" dirty="0" err="1">
                <a:solidFill>
                  <a:srgbClr val="FF0000"/>
                </a:solidFill>
                <a:latin typeface="Arial" panose="020B0604020202020204" pitchFamily="34" charset="0"/>
                <a:cs typeface="Arial" panose="020B0604020202020204" pitchFamily="34" charset="0"/>
              </a:rPr>
              <a:t>Kurs</a:t>
            </a:r>
            <a:r>
              <a:rPr lang="en-US" dirty="0">
                <a:solidFill>
                  <a:srgbClr val="FF0000"/>
                </a:solidFill>
                <a:latin typeface="Arial" panose="020B0604020202020204" pitchFamily="34" charset="0"/>
                <a:cs typeface="Arial" panose="020B0604020202020204" pitchFamily="34" charset="0"/>
              </a:rPr>
              <a:t> 2024</a:t>
            </a:r>
            <a:endParaRPr lang="de-DE" dirty="0">
              <a:solidFill>
                <a:srgbClr val="FF0000"/>
              </a:solidFill>
              <a:latin typeface="Arial" panose="020B0604020202020204" pitchFamily="34" charset="0"/>
              <a:cs typeface="Arial" panose="020B0604020202020204" pitchFamily="34" charset="0"/>
            </a:endParaRPr>
          </a:p>
        </p:txBody>
      </p:sp>
      <p:sp>
        <p:nvSpPr>
          <p:cNvPr id="7"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
        <p:nvSpPr>
          <p:cNvPr id="8" name="Textfeld 1"/>
          <p:cNvSpPr txBox="1"/>
          <p:nvPr/>
        </p:nvSpPr>
        <p:spPr>
          <a:xfrm rot="21113674">
            <a:off x="834807" y="4936638"/>
            <a:ext cx="6807503" cy="584775"/>
          </a:xfrm>
          <a:prstGeom prst="rect">
            <a:avLst/>
          </a:prstGeom>
          <a:solidFill>
            <a:schemeClr val="bg2">
              <a:lumMod val="20000"/>
              <a:lumOff val="80000"/>
            </a:schemeClr>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smtClean="0">
                <a:solidFill>
                  <a:schemeClr val="bg1">
                    <a:lumMod val="10000"/>
                  </a:schemeClr>
                </a:solidFill>
                <a:hlinkClick r:id="rId2"/>
              </a:rPr>
              <a:t>www.llpa-bw.de</a:t>
            </a:r>
            <a:r>
              <a:rPr lang="de-DE" sz="1600" dirty="0" smtClean="0">
                <a:solidFill>
                  <a:schemeClr val="bg1">
                    <a:lumMod val="10000"/>
                  </a:schemeClr>
                </a:solidFill>
              </a:rPr>
              <a:t>  GPO</a:t>
            </a:r>
            <a:endParaRPr lang="de-DE" sz="1600" dirty="0">
              <a:solidFill>
                <a:schemeClr val="bg1">
                  <a:lumMod val="10000"/>
                </a:schemeClr>
              </a:solidFill>
            </a:endParaRPr>
          </a:p>
          <a:p>
            <a:r>
              <a:rPr lang="de-DE" sz="1600" dirty="0">
                <a:solidFill>
                  <a:schemeClr val="bg1">
                    <a:lumMod val="10000"/>
                  </a:schemeClr>
                </a:solidFill>
              </a:rPr>
              <a:t>„Prüfungsordnungen“, „ Ausbildungsstandards“ und „Handreichungen“ </a:t>
            </a:r>
          </a:p>
        </p:txBody>
      </p:sp>
    </p:spTree>
    <p:extLst>
      <p:ext uri="{BB962C8B-B14F-4D97-AF65-F5344CB8AC3E}">
        <p14:creationId xmlns:p14="http://schemas.microsoft.com/office/powerpoint/2010/main" val="126912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32347" y="1541884"/>
            <a:ext cx="8171854" cy="1328757"/>
          </a:xfrm>
          <a:prstGeom prst="rect">
            <a:avLst/>
          </a:prstGeom>
        </p:spPr>
      </p:pic>
      <p:sp>
        <p:nvSpPr>
          <p:cNvPr id="5" name="Rectangle 8"/>
          <p:cNvSpPr>
            <a:spLocks noChangeArrowheads="1"/>
          </p:cNvSpPr>
          <p:nvPr/>
        </p:nvSpPr>
        <p:spPr bwMode="auto">
          <a:xfrm>
            <a:off x="233048" y="404664"/>
            <a:ext cx="797045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sz="2300" b="1" dirty="0"/>
              <a:t>6. Formalrechtliche Hinweise der Regierungspräsidien </a:t>
            </a:r>
          </a:p>
        </p:txBody>
      </p:sp>
      <p:sp>
        <p:nvSpPr>
          <p:cNvPr id="6" name="Rectangle 5"/>
          <p:cNvSpPr>
            <a:spLocks noChangeArrowheads="1"/>
          </p:cNvSpPr>
          <p:nvPr/>
        </p:nvSpPr>
        <p:spPr bwMode="auto">
          <a:xfrm>
            <a:off x="246183" y="833859"/>
            <a:ext cx="87280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dirty="0"/>
              <a:t>Bewerbung für den Vorbereitungsdienst aller Lehrämter erfolgt über ein Onlineverfahren: </a:t>
            </a:r>
            <a:r>
              <a:rPr lang="de-DE" altLang="de-DE" sz="2000" b="1" dirty="0" smtClean="0"/>
              <a:t>www.lehrer-online-bw.de</a:t>
            </a:r>
            <a:endParaRPr lang="de-DE" altLang="de-DE" sz="2000" b="1" dirty="0"/>
          </a:p>
        </p:txBody>
      </p:sp>
      <p:sp>
        <p:nvSpPr>
          <p:cNvPr id="2" name="Pfeil nach links 1"/>
          <p:cNvSpPr/>
          <p:nvPr/>
        </p:nvSpPr>
        <p:spPr>
          <a:xfrm flipH="1">
            <a:off x="3059832" y="5500042"/>
            <a:ext cx="2614131" cy="5212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Bewerbungsportal</a:t>
            </a:r>
          </a:p>
        </p:txBody>
      </p:sp>
      <p:sp>
        <p:nvSpPr>
          <p:cNvPr id="7" name="Oval 6">
            <a:extLst>
              <a:ext uri="{FF2B5EF4-FFF2-40B4-BE49-F238E27FC236}">
                <a16:creationId xmlns:a16="http://schemas.microsoft.com/office/drawing/2014/main" id="{DF0D43DA-E9D1-AF40-BB4D-2AD0C0C2A663}"/>
              </a:ext>
            </a:extLst>
          </p:cNvPr>
          <p:cNvSpPr/>
          <p:nvPr/>
        </p:nvSpPr>
        <p:spPr>
          <a:xfrm>
            <a:off x="3203848" y="2536285"/>
            <a:ext cx="1080120" cy="444738"/>
          </a:xfrm>
          <a:prstGeom prst="ellipse">
            <a:avLst/>
          </a:prstGeom>
          <a:solidFill>
            <a:schemeClr val="accent1">
              <a:alpha val="248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p:cNvPicPr>
            <a:picLocks noChangeAspect="1"/>
          </p:cNvPicPr>
          <p:nvPr/>
        </p:nvPicPr>
        <p:blipFill>
          <a:blip r:embed="rId3"/>
          <a:stretch>
            <a:fillRect/>
          </a:stretch>
        </p:blipFill>
        <p:spPr>
          <a:xfrm>
            <a:off x="5838956" y="2610679"/>
            <a:ext cx="3033026" cy="3757331"/>
          </a:xfrm>
          <a:prstGeom prst="rect">
            <a:avLst/>
          </a:prstGeom>
          <a:ln>
            <a:solidFill>
              <a:schemeClr val="tx1"/>
            </a:solidFill>
          </a:ln>
        </p:spPr>
      </p:pic>
      <p:pic>
        <p:nvPicPr>
          <p:cNvPr id="4" name="Grafik 3"/>
          <p:cNvPicPr>
            <a:picLocks noChangeAspect="1"/>
          </p:cNvPicPr>
          <p:nvPr/>
        </p:nvPicPr>
        <p:blipFill>
          <a:blip r:embed="rId4"/>
          <a:stretch>
            <a:fillRect/>
          </a:stretch>
        </p:blipFill>
        <p:spPr>
          <a:xfrm>
            <a:off x="128796" y="3028884"/>
            <a:ext cx="4787310" cy="1012489"/>
          </a:xfrm>
          <a:prstGeom prst="rect">
            <a:avLst/>
          </a:prstGeom>
        </p:spPr>
      </p:pic>
      <p:sp>
        <p:nvSpPr>
          <p:cNvPr id="9" name="Rectangle 5"/>
          <p:cNvSpPr>
            <a:spLocks noChangeArrowheads="1"/>
          </p:cNvSpPr>
          <p:nvPr/>
        </p:nvSpPr>
        <p:spPr bwMode="auto">
          <a:xfrm>
            <a:off x="3059832" y="4089235"/>
            <a:ext cx="1719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dirty="0" smtClean="0"/>
              <a:t>weiter unten </a:t>
            </a:r>
          </a:p>
        </p:txBody>
      </p:sp>
      <p:cxnSp>
        <p:nvCxnSpPr>
          <p:cNvPr id="11" name="Gerade Verbindung mit Pfeil 10"/>
          <p:cNvCxnSpPr/>
          <p:nvPr/>
        </p:nvCxnSpPr>
        <p:spPr>
          <a:xfrm>
            <a:off x="4601428" y="4306874"/>
            <a:ext cx="9743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1490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0663" y="981075"/>
            <a:ext cx="8672512"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de-DE" altLang="de-DE" sz="2000" b="1" dirty="0"/>
              <a:t>Bewerbung und Zulassung zum Vorbereitungsdienst</a:t>
            </a:r>
            <a:br>
              <a:rPr lang="de-DE" altLang="de-DE" sz="2000" b="1" dirty="0"/>
            </a:br>
            <a:endParaRPr lang="de-DE" altLang="de-DE" sz="2000" b="1" dirty="0"/>
          </a:p>
          <a:p>
            <a:pPr marL="285750" indent="-285750">
              <a:spcBef>
                <a:spcPts val="1200"/>
              </a:spcBef>
              <a:buFont typeface="Arial" panose="020B0604020202020204" pitchFamily="34" charset="0"/>
              <a:buChar char="•"/>
              <a:defRPr/>
            </a:pPr>
            <a:r>
              <a:rPr lang="de-DE" altLang="de-DE" sz="1800" dirty="0"/>
              <a:t>Die Bewerbungsfrist beginnt am </a:t>
            </a:r>
            <a:r>
              <a:rPr lang="de-DE" altLang="de-DE" sz="1800" b="1" dirty="0"/>
              <a:t>01. Mai </a:t>
            </a:r>
            <a:r>
              <a:rPr lang="de-DE" altLang="de-DE" sz="1800" dirty="0"/>
              <a:t>und endet jeweils am </a:t>
            </a:r>
            <a:r>
              <a:rPr lang="de-DE" altLang="de-DE" sz="1800" b="1" dirty="0" smtClean="0"/>
              <a:t>01. </a:t>
            </a:r>
            <a:r>
              <a:rPr lang="de-DE" altLang="de-DE" sz="1800" b="1" dirty="0"/>
              <a:t>September </a:t>
            </a:r>
            <a:r>
              <a:rPr lang="de-DE" altLang="de-DE" sz="1800" dirty="0"/>
              <a:t>des Vorjahres</a:t>
            </a:r>
          </a:p>
          <a:p>
            <a:pPr marL="285750" indent="-285750">
              <a:spcBef>
                <a:spcPts val="1200"/>
              </a:spcBef>
              <a:buFont typeface="Arial" panose="020B0604020202020204" pitchFamily="34" charset="0"/>
              <a:buChar char="•"/>
              <a:defRPr/>
            </a:pPr>
            <a:r>
              <a:rPr lang="de-DE" altLang="de-DE" sz="1800" dirty="0"/>
              <a:t>Für die Bewerbung ist das VD-Online-Bewerbungsverfahren zu benutzen.</a:t>
            </a:r>
          </a:p>
          <a:p>
            <a:pPr marL="285750" indent="-285750">
              <a:spcBef>
                <a:spcPts val="1200"/>
              </a:spcBef>
              <a:buFont typeface="Arial" panose="020B0604020202020204" pitchFamily="34" charset="0"/>
              <a:buChar char="•"/>
              <a:defRPr/>
            </a:pPr>
            <a:r>
              <a:rPr lang="de-DE" altLang="de-DE" sz="1800" dirty="0"/>
              <a:t>Der Ausdruck der Online-Bewerbung, der nach Abschluss des Vorgangs erzeugt wird, muss zusammen mit allen erforderlichen Unterlagen innerhalb von 4 Wochen, jedoch spätestens bis zum Bewerberschluss, unterschrieben an das Regierungspräsidium des Erstseminarwunsches geschickt werden.</a:t>
            </a:r>
          </a:p>
          <a:p>
            <a:pPr marL="285750" indent="-285750">
              <a:spcBef>
                <a:spcPts val="1200"/>
              </a:spcBef>
              <a:buFont typeface="Arial" panose="020B0604020202020204" pitchFamily="34" charset="0"/>
              <a:buChar char="•"/>
              <a:defRPr/>
            </a:pPr>
            <a:r>
              <a:rPr lang="de-DE" altLang="de-DE" sz="1800" dirty="0"/>
              <a:t>Der Vorbereitungsdienst beginnt jeweils am </a:t>
            </a:r>
            <a:r>
              <a:rPr lang="de-DE" altLang="de-DE" sz="1800" b="1" dirty="0"/>
              <a:t>01. Februar </a:t>
            </a:r>
            <a:r>
              <a:rPr lang="de-DE" altLang="de-DE" sz="1800" dirty="0"/>
              <a:t>und dauert in der Regel drei Unterrichtshalbjahre (18 Monate)</a:t>
            </a:r>
          </a:p>
        </p:txBody>
      </p:sp>
      <p:sp>
        <p:nvSpPr>
          <p:cNvPr id="3"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12192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0663" y="981075"/>
            <a:ext cx="8672512"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de-DE" altLang="de-DE" sz="2000" b="1" dirty="0"/>
              <a:t>Notwendige Unterlagen für die Zulassung zum Vorbereitungsdienst</a:t>
            </a:r>
            <a:br>
              <a:rPr lang="de-DE" altLang="de-DE" sz="2000" b="1" dirty="0"/>
            </a:br>
            <a:endParaRPr lang="de-DE" altLang="de-DE" sz="2000" b="1" dirty="0"/>
          </a:p>
          <a:p>
            <a:pPr marL="285750" indent="-285750">
              <a:spcBef>
                <a:spcPts val="1200"/>
              </a:spcBef>
              <a:buFont typeface="Arial" panose="020B0604020202020204" pitchFamily="34" charset="0"/>
              <a:buChar char="•"/>
              <a:defRPr/>
            </a:pPr>
            <a:r>
              <a:rPr lang="de-DE" altLang="de-DE" sz="1800" dirty="0"/>
              <a:t>Förmlicher Zulassungsantrag (entspricht dem Ausdruck der Onlinebewerbung);</a:t>
            </a:r>
          </a:p>
          <a:p>
            <a:pPr marL="285750" indent="-285750">
              <a:spcBef>
                <a:spcPts val="1200"/>
              </a:spcBef>
              <a:buFont typeface="Arial" panose="020B0604020202020204" pitchFamily="34" charset="0"/>
              <a:buChar char="•"/>
              <a:defRPr/>
            </a:pPr>
            <a:r>
              <a:rPr lang="de-DE" altLang="de-DE" sz="1800" dirty="0"/>
              <a:t>tabellarischer Lebenslauf mit Angaben über den bisherigen Bildungsweg und ausgeübte Berufstätigkeiten;</a:t>
            </a:r>
          </a:p>
          <a:p>
            <a:pPr marL="285750" indent="-285750">
              <a:spcBef>
                <a:spcPts val="1200"/>
              </a:spcBef>
              <a:buFont typeface="Arial" panose="020B0604020202020204" pitchFamily="34" charset="0"/>
              <a:buChar char="•"/>
              <a:defRPr/>
            </a:pPr>
            <a:r>
              <a:rPr lang="de-DE" altLang="de-DE" sz="1800" dirty="0"/>
              <a:t>ein Personalbogen mit einem aktuellen Lichtbild;</a:t>
            </a:r>
          </a:p>
          <a:p>
            <a:pPr marL="285750" indent="-285750">
              <a:spcBef>
                <a:spcPts val="1200"/>
              </a:spcBef>
              <a:buFont typeface="Arial" panose="020B0604020202020204" pitchFamily="34" charset="0"/>
              <a:buChar char="•"/>
              <a:defRPr/>
            </a:pPr>
            <a:r>
              <a:rPr lang="de-DE" altLang="de-DE" sz="1800" dirty="0"/>
              <a:t>Zeugnis über die Hochschulzugangsberechtigung (z. B. Reifeprüfungszeugnis);</a:t>
            </a:r>
          </a:p>
          <a:p>
            <a:pPr marL="285750" indent="-285750">
              <a:spcBef>
                <a:spcPts val="1200"/>
              </a:spcBef>
              <a:buFont typeface="Arial" panose="020B0604020202020204" pitchFamily="34" charset="0"/>
              <a:buChar char="•"/>
              <a:defRPr/>
            </a:pPr>
            <a:r>
              <a:rPr lang="de-DE" altLang="de-DE" sz="1800" dirty="0"/>
              <a:t>das Zeugnis über eine Erste Staatsprüfung </a:t>
            </a:r>
            <a:r>
              <a:rPr lang="de-DE" altLang="de-DE" sz="1800" dirty="0">
                <a:solidFill>
                  <a:srgbClr val="FF0000"/>
                </a:solidFill>
              </a:rPr>
              <a:t>oder Bachelorzeugnis </a:t>
            </a:r>
            <a:r>
              <a:rPr lang="de-DE" altLang="de-DE" sz="1800" dirty="0"/>
              <a:t>oder den erfolgreichen Abschluss des lehramtsbezogenen Masterstudiums, das Grundlage für die Zulassung zum Vorbereitungsdienst ist;</a:t>
            </a:r>
          </a:p>
          <a:p>
            <a:pPr marL="285750" indent="-285750">
              <a:spcBef>
                <a:spcPts val="1200"/>
              </a:spcBef>
              <a:buFont typeface="Arial" panose="020B0604020202020204" pitchFamily="34" charset="0"/>
              <a:buChar char="•"/>
              <a:defRPr/>
            </a:pPr>
            <a:r>
              <a:rPr lang="de-DE" altLang="de-DE" sz="1800" dirty="0"/>
              <a:t>eine Erklärung über Vorstrafen, wirtschaftliche Verhältnisse und zur Frage, ob bereits in einem anderen Bundesland oder bei anderen Zulassungsbehörden ein Antrag auf Zulassung zum Vorbereitungsdienst gestellt oder ein Vorbereitungsdienst ganz oder teilweise abgeleistet worden ist;</a:t>
            </a:r>
          </a:p>
        </p:txBody>
      </p:sp>
      <p:sp>
        <p:nvSpPr>
          <p:cNvPr id="3"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255603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a:spLocks noChangeArrowheads="1"/>
          </p:cNvSpPr>
          <p:nvPr/>
        </p:nvSpPr>
        <p:spPr bwMode="auto">
          <a:xfrm>
            <a:off x="255588" y="332656"/>
            <a:ext cx="8640762"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buFont typeface="Arial" pitchFamily="34" charset="0"/>
              <a:buChar char="•"/>
            </a:pPr>
            <a:r>
              <a:rPr lang="de-DE" altLang="de-DE" dirty="0"/>
              <a:t>ggf. eine Bescheinigung über abgeleisteten Wehr- oder Ersatzdienst nach Artikel 12a des Grundgesetzes;</a:t>
            </a:r>
          </a:p>
          <a:p>
            <a:pPr eaLnBrk="1" hangingPunct="1">
              <a:spcBef>
                <a:spcPts val="1200"/>
              </a:spcBef>
              <a:buFont typeface="Arial" pitchFamily="34" charset="0"/>
              <a:buChar char="•"/>
            </a:pPr>
            <a:r>
              <a:rPr lang="de-DE" altLang="de-DE" dirty="0"/>
              <a:t>ein </a:t>
            </a:r>
            <a:r>
              <a:rPr lang="de-DE" altLang="de-DE" u="sng" dirty="0"/>
              <a:t>ärztliches Zeugnis (ist nur zeitlich begrenzt gültig und daher frühestens Anfang August zu beantragen) </a:t>
            </a:r>
            <a:r>
              <a:rPr lang="de-DE" altLang="de-DE" u="sng" dirty="0">
                <a:solidFill>
                  <a:srgbClr val="FF0000"/>
                </a:solidFill>
              </a:rPr>
              <a:t>incl. beglaubigte Kopie des Impfausweises bezgl. eines bestehenden Masernimpfschutzes oder ärztliches Zeugnis mit der Aussage, dass ein ausreichender Impfschutz gegen Masern besteht. bzw. eine Immunität gegen Masern vorliegt oder aufgrund einer medizinischen Kontraindikation nicht geimpft werden kann.</a:t>
            </a:r>
            <a:endParaRPr lang="de-DE" altLang="de-DE" dirty="0">
              <a:solidFill>
                <a:srgbClr val="FF0000"/>
              </a:solidFill>
            </a:endParaRPr>
          </a:p>
          <a:p>
            <a:pPr eaLnBrk="1" hangingPunct="1">
              <a:spcBef>
                <a:spcPts val="1200"/>
              </a:spcBef>
              <a:buFont typeface="Arial" pitchFamily="34" charset="0"/>
              <a:buChar char="•"/>
            </a:pPr>
            <a:r>
              <a:rPr lang="de-DE" altLang="de-DE" u="sng" dirty="0">
                <a:solidFill>
                  <a:srgbClr val="FF0000"/>
                </a:solidFill>
              </a:rPr>
              <a:t>Erklärung über den Ausschluss eines Behandlungsverhältnisses zeitgleich mit dem Amtsärztlichen Zeugnis einreichen nicht schon früher.</a:t>
            </a:r>
          </a:p>
          <a:p>
            <a:pPr eaLnBrk="1" hangingPunct="1">
              <a:spcBef>
                <a:spcPts val="1200"/>
              </a:spcBef>
              <a:buFont typeface="Arial" pitchFamily="34" charset="0"/>
              <a:buChar char="•"/>
            </a:pPr>
            <a:r>
              <a:rPr lang="de-DE" altLang="de-DE" dirty="0"/>
              <a:t>Nachweis über das Vereinspraktikum von mindestens 24 Übungsdoppelstunden (nur für Bewerber mit dem Hauptfach Sport / GS);</a:t>
            </a:r>
          </a:p>
          <a:p>
            <a:pPr eaLnBrk="1" hangingPunct="1">
              <a:spcBef>
                <a:spcPts val="1200"/>
              </a:spcBef>
              <a:buFont typeface="Arial" pitchFamily="34" charset="0"/>
              <a:buChar char="•"/>
            </a:pPr>
            <a:r>
              <a:rPr lang="de-DE" altLang="de-DE" dirty="0"/>
              <a:t>Nachweis der Rettungsfähigkeit im Schwimmunterricht durch Vorlage eines Nachweises entsprechend den Anforderungen des Deutschen Rettungsschwimmerabzeichens (DRSA) Silber oder Gold (nur für Bewerber mit dem Hauptfach Sport / GS);</a:t>
            </a:r>
          </a:p>
          <a:p>
            <a:pPr eaLnBrk="1" hangingPunct="1">
              <a:spcBef>
                <a:spcPts val="1200"/>
              </a:spcBef>
              <a:buFont typeface="Arial" pitchFamily="34" charset="0"/>
              <a:buChar char="•"/>
            </a:pPr>
            <a:r>
              <a:rPr lang="de-DE" altLang="de-DE" dirty="0"/>
              <a:t>Nachweis über die Teilnahme an einer Ausbildung in Erster Hilfe im Umfang von mindestens 9 Unterrichtseinheiten innerhalb der letzten zwei Jahre vor dem </a:t>
            </a:r>
            <a:r>
              <a:rPr lang="de-DE" altLang="de-DE" dirty="0" smtClean="0"/>
              <a:t>Zulassungstermin. Onlinekurse werden nicht akzeptiert</a:t>
            </a:r>
            <a:endParaRPr lang="de-DE" altLang="de-DE" dirty="0"/>
          </a:p>
        </p:txBody>
      </p:sp>
      <p:sp>
        <p:nvSpPr>
          <p:cNvPr id="3"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224284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5"/>
          <p:cNvSpPr>
            <a:spLocks noChangeArrowheads="1"/>
          </p:cNvSpPr>
          <p:nvPr/>
        </p:nvSpPr>
        <p:spPr bwMode="auto">
          <a:xfrm>
            <a:off x="251520" y="563392"/>
            <a:ext cx="87137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buFont typeface="Arial" panose="020B0604020202020204" pitchFamily="34" charset="0"/>
              <a:buChar char="•"/>
            </a:pPr>
            <a:r>
              <a:rPr lang="de-DE" altLang="de-DE" dirty="0"/>
              <a:t>Standesamtliche Nachweise (Geburtsurkunde, ggf. Heiratsurkunde, ggf. Geburtsurkunde von Kindern…), </a:t>
            </a:r>
            <a:r>
              <a:rPr lang="de-DE" altLang="de-DE" dirty="0">
                <a:solidFill>
                  <a:srgbClr val="FF0000"/>
                </a:solidFill>
              </a:rPr>
              <a:t>im Original in aktueller Fassung</a:t>
            </a:r>
            <a:endParaRPr lang="de-DE" altLang="de-DE" b="1" dirty="0">
              <a:solidFill>
                <a:srgbClr val="FF0000"/>
              </a:solidFill>
            </a:endParaRPr>
          </a:p>
          <a:p>
            <a:pPr eaLnBrk="1" hangingPunct="1">
              <a:spcBef>
                <a:spcPts val="1200"/>
              </a:spcBef>
              <a:buFont typeface="Arial" panose="020B0604020202020204" pitchFamily="34" charset="0"/>
              <a:buChar char="•"/>
            </a:pPr>
            <a:r>
              <a:rPr lang="de-DE" altLang="de-DE" dirty="0"/>
              <a:t>bei der Entscheidung über den Zulassungsantrag muss ein erweitertes Führungszeugnis zur Vorlage bei einer Behörde (</a:t>
            </a:r>
            <a:r>
              <a:rPr lang="de-DE" altLang="de-DE" b="1" dirty="0" err="1">
                <a:solidFill>
                  <a:srgbClr val="FF0000"/>
                </a:solidFill>
              </a:rPr>
              <a:t>Belegart</a:t>
            </a:r>
            <a:r>
              <a:rPr lang="de-DE" altLang="de-DE" b="1" dirty="0">
                <a:solidFill>
                  <a:srgbClr val="FF0000"/>
                </a:solidFill>
              </a:rPr>
              <a:t> OE</a:t>
            </a:r>
            <a:r>
              <a:rPr lang="de-DE" altLang="de-DE" dirty="0"/>
              <a:t>) vorliegen. Das Führungszeugnis ist nur zeitlich begrenzt gültig und daher </a:t>
            </a:r>
            <a:r>
              <a:rPr lang="de-DE" altLang="de-DE" b="1" dirty="0"/>
              <a:t>frühestens Anfang Oktober</a:t>
            </a:r>
            <a:r>
              <a:rPr lang="de-DE" altLang="de-DE" dirty="0"/>
              <a:t> zu beantragen; </a:t>
            </a:r>
          </a:p>
          <a:p>
            <a:pPr eaLnBrk="1" hangingPunct="1">
              <a:spcBef>
                <a:spcPts val="1200"/>
              </a:spcBef>
              <a:buFont typeface="Arial" panose="020B0604020202020204" pitchFamily="34" charset="0"/>
              <a:buChar char="•"/>
            </a:pPr>
            <a:r>
              <a:rPr lang="de-DE" altLang="de-DE" dirty="0"/>
              <a:t>Belehrung und Erklärung über die Verfassungstreue;</a:t>
            </a:r>
          </a:p>
          <a:p>
            <a:pPr eaLnBrk="1" hangingPunct="1">
              <a:spcBef>
                <a:spcPts val="1200"/>
              </a:spcBef>
              <a:buFont typeface="Arial" panose="020B0604020202020204" pitchFamily="34" charset="0"/>
              <a:buChar char="•"/>
            </a:pPr>
            <a:r>
              <a:rPr lang="de-DE" altLang="de-DE" dirty="0"/>
              <a:t>Nachweis über ein Betriebs- oder Sozialpraktikum bzw. einen Musikpraktischen Nachweis (außer Bewerber mit dem Fach Sport) für Bewerberinnen und Bewerber für das Lehramt Grundschule</a:t>
            </a:r>
            <a:r>
              <a:rPr lang="de-DE" altLang="de-DE" dirty="0" smtClean="0"/>
              <a:t>;</a:t>
            </a:r>
          </a:p>
          <a:p>
            <a:pPr eaLnBrk="1" hangingPunct="1">
              <a:spcBef>
                <a:spcPts val="1200"/>
              </a:spcBef>
              <a:buFont typeface="Arial" panose="020B0604020202020204" pitchFamily="34" charset="0"/>
              <a:buChar char="•"/>
            </a:pPr>
            <a:endParaRPr lang="de-DE" altLang="de-DE" dirty="0"/>
          </a:p>
        </p:txBody>
      </p:sp>
      <p:sp>
        <p:nvSpPr>
          <p:cNvPr id="3" name="Rechteck 5"/>
          <p:cNvSpPr>
            <a:spLocks noChangeArrowheads="1"/>
          </p:cNvSpPr>
          <p:nvPr/>
        </p:nvSpPr>
        <p:spPr bwMode="auto">
          <a:xfrm>
            <a:off x="250479" y="3933056"/>
            <a:ext cx="8713787"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buFont typeface="Arial" panose="020B0604020202020204" pitchFamily="34" charset="0"/>
              <a:buChar char="•"/>
            </a:pPr>
            <a:r>
              <a:rPr lang="de-DE" altLang="de-DE" dirty="0"/>
              <a:t>ggf. Nachweis über eine Schwerbehinderung (Schwerbehindertenausweis);</a:t>
            </a:r>
          </a:p>
          <a:p>
            <a:pPr eaLnBrk="1" hangingPunct="1">
              <a:spcBef>
                <a:spcPts val="1200"/>
              </a:spcBef>
              <a:buFont typeface="Arial" panose="020B0604020202020204" pitchFamily="34" charset="0"/>
              <a:buChar char="•"/>
            </a:pPr>
            <a:r>
              <a:rPr lang="de-DE" altLang="de-DE" dirty="0"/>
              <a:t>ggf. Nachweis zur Begründung des Ortswunsches.</a:t>
            </a:r>
            <a:br>
              <a:rPr lang="de-DE" altLang="de-DE" dirty="0"/>
            </a:br>
            <a:endParaRPr lang="de-DE" altLang="de-DE" dirty="0"/>
          </a:p>
          <a:p>
            <a:pPr marL="0" indent="0" eaLnBrk="1" hangingPunct="1"/>
            <a:r>
              <a:rPr lang="de-DE" altLang="de-DE" b="1" dirty="0"/>
              <a:t>Die zuvor genannten Nachweise müssen in amtlich beglaubigter Form bei den Regierungspräsidien eingereicht werden! </a:t>
            </a:r>
            <a:r>
              <a:rPr lang="de-DE" altLang="de-DE" b="1" dirty="0">
                <a:solidFill>
                  <a:srgbClr val="FF0000"/>
                </a:solidFill>
              </a:rPr>
              <a:t>Kopien werden nicht akzeptiert.</a:t>
            </a:r>
            <a:r>
              <a:rPr lang="de-DE" altLang="de-DE" b="1" dirty="0"/>
              <a:t/>
            </a:r>
            <a:br>
              <a:rPr lang="de-DE" altLang="de-DE" b="1" dirty="0"/>
            </a:br>
            <a:r>
              <a:rPr lang="de-DE" altLang="de-DE" b="1" dirty="0"/>
              <a:t>Die Zulassung zum Vorbereitungsdienst findet landesweit zentral statt. Mehrfachbewerbungen bringen Ihnen daher keinen Vorteil.</a:t>
            </a:r>
            <a:endParaRPr lang="de-DE" altLang="de-DE" dirty="0"/>
          </a:p>
        </p:txBody>
      </p:sp>
      <p:sp>
        <p:nvSpPr>
          <p:cNvPr id="5"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48317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4828" y="1124744"/>
            <a:ext cx="857567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buFont typeface="Arial" pitchFamily="34" charset="0"/>
              <a:buAutoNum type="arabicPeriod"/>
              <a:defRPr/>
            </a:pPr>
            <a:r>
              <a:rPr lang="de-DE" altLang="de-DE" dirty="0"/>
              <a:t>Von der Hochschule an ein Seminar  </a:t>
            </a:r>
          </a:p>
          <a:p>
            <a:pPr>
              <a:spcBef>
                <a:spcPct val="50000"/>
              </a:spcBef>
              <a:buFont typeface="Arial" pitchFamily="34" charset="0"/>
              <a:buAutoNum type="arabicPeriod"/>
              <a:defRPr/>
            </a:pPr>
            <a:r>
              <a:rPr lang="de-DE" altLang="de-DE" dirty="0"/>
              <a:t>Die Zuweisung an ein Seminar </a:t>
            </a:r>
          </a:p>
          <a:p>
            <a:pPr eaLnBrk="1" hangingPunct="1">
              <a:spcBef>
                <a:spcPct val="50000"/>
              </a:spcBef>
              <a:buFont typeface="Arial" pitchFamily="34" charset="0"/>
              <a:buAutoNum type="arabicPeriod"/>
              <a:defRPr/>
            </a:pPr>
            <a:r>
              <a:rPr lang="de-DE" altLang="de-DE" dirty="0"/>
              <a:t>Die Zuweisung an eine Ausbildungsschule</a:t>
            </a:r>
          </a:p>
          <a:p>
            <a:pPr eaLnBrk="1" hangingPunct="1">
              <a:spcBef>
                <a:spcPct val="50000"/>
              </a:spcBef>
              <a:buFont typeface="Arial" pitchFamily="34" charset="0"/>
              <a:buAutoNum type="arabicPeriod"/>
              <a:defRPr/>
            </a:pPr>
            <a:r>
              <a:rPr lang="de-DE" altLang="de-DE" dirty="0"/>
              <a:t>Der Vorbereitungsdienst an einem GS Seminar</a:t>
            </a:r>
          </a:p>
          <a:p>
            <a:pPr eaLnBrk="1" hangingPunct="1">
              <a:spcBef>
                <a:spcPct val="50000"/>
              </a:spcBef>
              <a:buFont typeface="Arial" pitchFamily="34" charset="0"/>
              <a:buAutoNum type="arabicPeriod"/>
              <a:defRPr/>
            </a:pPr>
            <a:r>
              <a:rPr lang="de-DE" altLang="de-DE" dirty="0"/>
              <a:t>Ausbildungs- und Prüfungselemente im Vorbereitungsdienst </a:t>
            </a:r>
          </a:p>
          <a:p>
            <a:pPr eaLnBrk="1" hangingPunct="1">
              <a:spcBef>
                <a:spcPct val="50000"/>
              </a:spcBef>
              <a:buFont typeface="Arial" pitchFamily="34" charset="0"/>
              <a:buAutoNum type="arabicPeriod"/>
              <a:defRPr/>
            </a:pPr>
            <a:r>
              <a:rPr lang="de-DE" altLang="de-DE" dirty="0"/>
              <a:t>Formalrechtliche Hinweise der Regierungspräsidien</a:t>
            </a:r>
          </a:p>
        </p:txBody>
      </p:sp>
      <p:sp>
        <p:nvSpPr>
          <p:cNvPr id="3" name="Fußzeilenplatzhalter 1"/>
          <p:cNvSpPr>
            <a:spLocks noGrp="1"/>
          </p:cNvSpPr>
          <p:nvPr>
            <p:ph type="ftr" sz="quarter" idx="3"/>
          </p:nvPr>
        </p:nvSpPr>
        <p:spPr>
          <a:xfrm>
            <a:off x="232584" y="6381328"/>
            <a:ext cx="1819136" cy="216024"/>
          </a:xfrm>
        </p:spPr>
        <p:txBody>
          <a:bodyPr/>
          <a:lstStyle/>
          <a:p>
            <a:r>
              <a:rPr lang="de-DE" sz="800" dirty="0"/>
              <a:t>Informationsveranstaltung VD 2024</a:t>
            </a:r>
          </a:p>
        </p:txBody>
      </p:sp>
    </p:spTree>
    <p:extLst>
      <p:ext uri="{BB962C8B-B14F-4D97-AF65-F5344CB8AC3E}">
        <p14:creationId xmlns:p14="http://schemas.microsoft.com/office/powerpoint/2010/main" val="42447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5"/>
          <p:cNvSpPr>
            <a:spLocks noChangeArrowheads="1"/>
          </p:cNvSpPr>
          <p:nvPr/>
        </p:nvSpPr>
        <p:spPr bwMode="auto">
          <a:xfrm>
            <a:off x="251520" y="563392"/>
            <a:ext cx="8713787"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eaLnBrk="1" hangingPunct="1">
              <a:spcBef>
                <a:spcPts val="1200"/>
              </a:spcBef>
            </a:pPr>
            <a:r>
              <a:rPr lang="de-DE" altLang="de-DE" sz="2000" b="1" dirty="0"/>
              <a:t>Zusätzliche Informationen</a:t>
            </a:r>
          </a:p>
          <a:p>
            <a:pPr marL="457200" indent="-457200" eaLnBrk="1" hangingPunct="1">
              <a:spcBef>
                <a:spcPts val="1200"/>
              </a:spcBef>
              <a:buFont typeface="+mj-lt"/>
              <a:buAutoNum type="arabicPeriod"/>
            </a:pPr>
            <a:r>
              <a:rPr lang="de-DE" altLang="de-DE" sz="2000" dirty="0"/>
              <a:t>Vorbereitungsdienst in Teilzeit</a:t>
            </a:r>
          </a:p>
          <a:p>
            <a:pPr marL="457200" indent="-457200" eaLnBrk="1" hangingPunct="1">
              <a:spcBef>
                <a:spcPts val="1200"/>
              </a:spcBef>
              <a:buFont typeface="+mj-lt"/>
              <a:buAutoNum type="arabicPeriod"/>
            </a:pPr>
            <a:r>
              <a:rPr lang="de-DE" altLang="de-DE" sz="2000" dirty="0"/>
              <a:t>Übergang Bachelor/Master in den Vorbereitungsdienst – Gasthörerstatus</a:t>
            </a:r>
          </a:p>
          <a:p>
            <a:pPr marL="457200" indent="-457200" eaLnBrk="1" hangingPunct="1">
              <a:spcBef>
                <a:spcPts val="1200"/>
              </a:spcBef>
              <a:buFont typeface="+mj-lt"/>
              <a:buAutoNum type="arabicPeriod"/>
            </a:pPr>
            <a:r>
              <a:rPr lang="de-DE" altLang="de-DE" sz="2000" dirty="0"/>
              <a:t>Erwerb der </a:t>
            </a:r>
            <a:r>
              <a:rPr lang="de-DE" altLang="de-DE" sz="2000" dirty="0" smtClean="0"/>
              <a:t>Masterurkunde</a:t>
            </a:r>
          </a:p>
          <a:p>
            <a:pPr marL="457200" indent="-457200" eaLnBrk="1" hangingPunct="1">
              <a:spcBef>
                <a:spcPts val="1200"/>
              </a:spcBef>
              <a:buFont typeface="+mj-lt"/>
              <a:buAutoNum type="arabicPeriod"/>
            </a:pPr>
            <a:r>
              <a:rPr lang="en-US" altLang="de-DE" sz="2000" dirty="0" err="1" smtClean="0"/>
              <a:t>Informationen</a:t>
            </a:r>
            <a:r>
              <a:rPr lang="en-US" altLang="de-DE" sz="2000" dirty="0" smtClean="0"/>
              <a:t> </a:t>
            </a:r>
            <a:r>
              <a:rPr lang="en-US" altLang="de-DE" sz="2000" dirty="0" err="1" smtClean="0"/>
              <a:t>für</a:t>
            </a:r>
            <a:r>
              <a:rPr lang="en-US" altLang="de-DE" sz="2000" dirty="0" smtClean="0"/>
              <a:t> </a:t>
            </a:r>
            <a:r>
              <a:rPr lang="en-US" altLang="de-DE" sz="2000" dirty="0" err="1" smtClean="0"/>
              <a:t>schwerbehinderte</a:t>
            </a:r>
            <a:r>
              <a:rPr lang="en-US" altLang="de-DE" sz="2000" dirty="0" smtClean="0"/>
              <a:t> </a:t>
            </a:r>
            <a:r>
              <a:rPr lang="en-US" altLang="de-DE" sz="2000" dirty="0" err="1" smtClean="0"/>
              <a:t>Bewerberinnen</a:t>
            </a:r>
            <a:r>
              <a:rPr lang="en-US" altLang="de-DE" sz="2000" dirty="0" smtClean="0"/>
              <a:t> und </a:t>
            </a:r>
            <a:r>
              <a:rPr lang="en-US" altLang="de-DE" sz="2000" dirty="0" err="1" smtClean="0"/>
              <a:t>Bewerber</a:t>
            </a:r>
            <a:endParaRPr lang="en-US" altLang="de-DE" sz="2000" dirty="0" smtClean="0"/>
          </a:p>
          <a:p>
            <a:pPr marL="457200" indent="-457200" eaLnBrk="1" hangingPunct="1">
              <a:spcBef>
                <a:spcPts val="1200"/>
              </a:spcBef>
              <a:buFont typeface="+mj-lt"/>
              <a:buAutoNum type="arabicPeriod"/>
            </a:pPr>
            <a:r>
              <a:rPr lang="en-US" altLang="de-DE" sz="2000" dirty="0" err="1" smtClean="0"/>
              <a:t>Seminarspezifische</a:t>
            </a:r>
            <a:r>
              <a:rPr lang="en-US" altLang="de-DE" sz="2000" dirty="0" smtClean="0"/>
              <a:t> </a:t>
            </a:r>
            <a:r>
              <a:rPr lang="en-US" altLang="de-DE" sz="2000" dirty="0" err="1" smtClean="0"/>
              <a:t>Folien</a:t>
            </a:r>
            <a:endParaRPr lang="de-DE" altLang="de-DE" sz="2000" dirty="0"/>
          </a:p>
          <a:p>
            <a:pPr eaLnBrk="1" hangingPunct="1">
              <a:spcBef>
                <a:spcPts val="1200"/>
              </a:spcBef>
              <a:buFont typeface="Arial" panose="020B0604020202020204" pitchFamily="34" charset="0"/>
              <a:buChar char="•"/>
            </a:pPr>
            <a:endParaRPr lang="de-DE" altLang="de-DE" dirty="0"/>
          </a:p>
        </p:txBody>
      </p:sp>
      <p:sp>
        <p:nvSpPr>
          <p:cNvPr id="5" name="Fußzeilenplatzhalter 1"/>
          <p:cNvSpPr txBox="1">
            <a:spLocks/>
          </p:cNvSpPr>
          <p:nvPr/>
        </p:nvSpPr>
        <p:spPr>
          <a:xfrm>
            <a:off x="283238" y="6381328"/>
            <a:ext cx="1819136" cy="216024"/>
          </a:xfrm>
          <a:prstGeom prst="rect">
            <a:avLst/>
          </a:prstGeom>
        </p:spPr>
        <p:txBody>
          <a:bodyPr vert="horz"/>
          <a:lstStyle>
            <a:defPPr>
              <a:defRPr lang="de-DE"/>
            </a:defPPr>
            <a:lvl1pPr marL="0" algn="l" defTabSz="914400" rtl="0" eaLnBrk="1" latinLnBrk="0" hangingPunct="1">
              <a:defRPr kumimoji="0" sz="12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smtClean="0"/>
              <a:t>Informationsveranstaltung VD 2024</a:t>
            </a:r>
            <a:endParaRPr lang="de-DE" sz="800" dirty="0"/>
          </a:p>
        </p:txBody>
      </p:sp>
    </p:spTree>
    <p:extLst>
      <p:ext uri="{BB962C8B-B14F-4D97-AF65-F5344CB8AC3E}">
        <p14:creationId xmlns:p14="http://schemas.microsoft.com/office/powerpoint/2010/main" val="319664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5"/>
          <p:cNvSpPr>
            <a:spLocks noChangeArrowheads="1"/>
          </p:cNvSpPr>
          <p:nvPr/>
        </p:nvSpPr>
        <p:spPr bwMode="auto">
          <a:xfrm>
            <a:off x="251520" y="331224"/>
            <a:ext cx="8713787" cy="608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eaLnBrk="1" hangingPunct="1">
              <a:spcBef>
                <a:spcPts val="1200"/>
              </a:spcBef>
            </a:pPr>
            <a:r>
              <a:rPr lang="de-DE" altLang="de-DE" sz="2000" b="1" dirty="0"/>
              <a:t>1. Vorbereitungsdienst in Teilzeit</a:t>
            </a:r>
          </a:p>
          <a:p>
            <a:pPr marL="0" lvl="0" indent="0">
              <a:lnSpc>
                <a:spcPct val="115000"/>
              </a:lnSpc>
              <a:spcAft>
                <a:spcPts val="0"/>
              </a:spcAft>
            </a:pPr>
            <a:r>
              <a:rPr lang="de-DE" b="1" dirty="0"/>
              <a:t>Grundlegende Rahmenbedingungen </a:t>
            </a:r>
            <a:r>
              <a:rPr lang="de-DE" sz="2000" dirty="0">
                <a:latin typeface="Arial"/>
                <a:ea typeface="Calibri"/>
              </a:rPr>
              <a:t> </a:t>
            </a:r>
            <a:endParaRPr lang="de-DE" dirty="0">
              <a:latin typeface="Arial"/>
              <a:ea typeface="Calibri"/>
            </a:endParaRPr>
          </a:p>
          <a:p>
            <a:pPr marL="342900" lvl="0" indent="-342900">
              <a:lnSpc>
                <a:spcPct val="115000"/>
              </a:lnSpc>
              <a:spcAft>
                <a:spcPts val="0"/>
              </a:spcAft>
              <a:buFont typeface="Symbol"/>
              <a:buChar char=""/>
            </a:pPr>
            <a:r>
              <a:rPr lang="de-DE" sz="1600" dirty="0">
                <a:latin typeface="Arial"/>
                <a:ea typeface="Calibri"/>
              </a:rPr>
              <a:t>Bewerberinnen und Bewerber  haben das 1. Staatsexamen für das Lehramt an Grundschulen  oder einen vergleichbaren, anerkannten Abschluss erworben und erfüllen § 13a der GPO  (2019), die Zugangsvoraussetzungen für den Vorbereitungsdienst (VD)  für das Lehramt Grundschule in Baden-Württemberg.</a:t>
            </a:r>
          </a:p>
          <a:p>
            <a:pPr marL="342900" lvl="0" indent="-342900">
              <a:lnSpc>
                <a:spcPct val="115000"/>
              </a:lnSpc>
              <a:spcBef>
                <a:spcPts val="600"/>
              </a:spcBef>
              <a:spcAft>
                <a:spcPts val="0"/>
              </a:spcAft>
              <a:buFont typeface="Symbol"/>
              <a:buChar char=""/>
            </a:pPr>
            <a:r>
              <a:rPr lang="de-DE" sz="1600" dirty="0">
                <a:latin typeface="Arial"/>
                <a:ea typeface="Calibri"/>
              </a:rPr>
              <a:t>Der Antrag für den Vorbereitungsdienst in Teilzeit ist in das Online-Bewerbungsformular integriert und ist, wenn die Voraussetzungen schon zum Zeitpunkt der Einreichung des Zulassungsantrags zum Vorbereitungsdienst vorliegen, gleichzeitig mit diesem über das VD-Online-Bewerbungsportal im Internet zu stellen. </a:t>
            </a:r>
          </a:p>
          <a:p>
            <a:pPr marL="342900" lvl="0" indent="-342900">
              <a:lnSpc>
                <a:spcPct val="115000"/>
              </a:lnSpc>
              <a:spcBef>
                <a:spcPts val="600"/>
              </a:spcBef>
              <a:spcAft>
                <a:spcPts val="0"/>
              </a:spcAft>
              <a:buFont typeface="Symbol"/>
              <a:buChar char=""/>
            </a:pPr>
            <a:r>
              <a:rPr lang="de-DE" sz="1600" dirty="0">
                <a:latin typeface="Arial"/>
                <a:ea typeface="Calibri"/>
              </a:rPr>
              <a:t>Bewerberinnen oder der Bewerber, bei denen erst nach Beginn des Vorbereitungsdienstes die Voraussetzungen vorliegen und die auf Grund dessen einen Wechsel in einen Vorbereitungsdienst in Teilzeit anstreben, wenden sich direkt an das zuständige Regierungspräsidium. </a:t>
            </a:r>
          </a:p>
          <a:p>
            <a:pPr marL="342900" lvl="0" indent="-342900">
              <a:lnSpc>
                <a:spcPct val="115000"/>
              </a:lnSpc>
              <a:spcBef>
                <a:spcPts val="600"/>
              </a:spcBef>
              <a:spcAft>
                <a:spcPts val="0"/>
              </a:spcAft>
              <a:buFont typeface="Symbol"/>
              <a:buChar char=""/>
            </a:pPr>
            <a:r>
              <a:rPr lang="de-DE" sz="1600" dirty="0">
                <a:latin typeface="Arial"/>
                <a:ea typeface="Calibri"/>
              </a:rPr>
              <a:t>Über die Bewerberinnen und Bewerber oder das RP wird Kontakt zur zuständigen Seminarleitung hergestellt. Die Seminarleitung führt mit den  Bewerberinnen und Bewerbern ein Beratungsgespräch, in dem die Bedingungen des Vorbereitungsdiensts in Teilzeit und ihre Auswirkungen verdeutlicht werden.  Das Protokoll dieses Beratungsgespräches erhalten die Seminarleitung und die Bewerberin oder der Bewerber. Das RP bearbeitet im Anschluss den Antrag auf einen VD in Teilzeit.</a:t>
            </a:r>
          </a:p>
        </p:txBody>
      </p:sp>
      <p:sp>
        <p:nvSpPr>
          <p:cNvPr id="3"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2104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5"/>
          <p:cNvSpPr>
            <a:spLocks noChangeArrowheads="1"/>
          </p:cNvSpPr>
          <p:nvPr/>
        </p:nvSpPr>
        <p:spPr bwMode="auto">
          <a:xfrm>
            <a:off x="251520" y="563392"/>
            <a:ext cx="8713787" cy="520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lvl="0" indent="-342900">
              <a:lnSpc>
                <a:spcPct val="115000"/>
              </a:lnSpc>
              <a:spcBef>
                <a:spcPts val="600"/>
              </a:spcBef>
              <a:spcAft>
                <a:spcPts val="0"/>
              </a:spcAft>
              <a:buFont typeface="Symbol"/>
              <a:buChar char=""/>
            </a:pPr>
            <a:r>
              <a:rPr lang="de-DE" sz="1600" dirty="0">
                <a:latin typeface="Arial"/>
                <a:ea typeface="Calibri"/>
              </a:rPr>
              <a:t>Tritt eine der Voraussetzungen im Sinne des § 69 Absatz 1a des Landesbeamtengesetzes während des ersten Ausbildungsabschnitts ein, kann der Antrag auch noch nachträglich beim Regierungspräsidium gestellt werden, allerdings nur mit Wirkung zum folgenden Schuljahr. Fällt eine der Voraussetzungen im Sinne des § 69 Absatz 1a des Landesbeamtengesetzes nach Bewilligung von Teilzeit im Laufe des ersten Ausbildungsabschnitts weg, kann, wenn dienstliche Belange nicht entgegenstehen, ein Antrag auf Aufhebung der Teilzeit beim Regierungspräsidium gestellt werden, allerdings mit Wirkung erst ab dem folgenden Schuljahr. </a:t>
            </a:r>
          </a:p>
          <a:p>
            <a:pPr marL="342900" lvl="0" indent="-342900">
              <a:lnSpc>
                <a:spcPct val="115000"/>
              </a:lnSpc>
              <a:spcBef>
                <a:spcPts val="600"/>
              </a:spcBef>
              <a:spcAft>
                <a:spcPts val="0"/>
              </a:spcAft>
              <a:buFont typeface="Symbol"/>
              <a:buChar char=""/>
            </a:pPr>
            <a:r>
              <a:rPr lang="de-DE" sz="1600" dirty="0">
                <a:latin typeface="Arial"/>
                <a:ea typeface="Calibri"/>
              </a:rPr>
              <a:t>Die SAF (GS) streben an, die Lehramtsanwärterinnen und Lehramtsanwärter im VD in Teilzeit so in die bestehenden Ausbildungsstrukturen zu integrieren, dass im Regelfall keine individuellen Ausbildungspläne/-strukturen hergestellt werden müssen. Im Wesentlichen bedeutet dies, dass die betroffenen LA im ersten Ausbildungsabschnitt und im ersten Jahr des zweiten Ausbildungsabschnitts in die Ausbildungsschienen des Ausgangskurses  integriert sind und im zweiten Jahr des zweiten Ausbildungsabschnitts </a:t>
            </a:r>
            <a:r>
              <a:rPr lang="de-DE" sz="1600" dirty="0" smtClean="0">
                <a:latin typeface="Arial"/>
                <a:ea typeface="Calibri"/>
              </a:rPr>
              <a:t>in </a:t>
            </a:r>
            <a:r>
              <a:rPr lang="de-DE" sz="1600" dirty="0">
                <a:latin typeface="Arial"/>
                <a:ea typeface="Calibri"/>
              </a:rPr>
              <a:t>die Ausbildungsschienen des Folgekurses integriert sind.</a:t>
            </a:r>
          </a:p>
          <a:p>
            <a:pPr marL="0" lvl="0" indent="0">
              <a:lnSpc>
                <a:spcPct val="115000"/>
              </a:lnSpc>
              <a:spcBef>
                <a:spcPts val="600"/>
              </a:spcBef>
              <a:spcAft>
                <a:spcPts val="0"/>
              </a:spcAft>
            </a:pPr>
            <a:r>
              <a:rPr lang="de-DE" sz="1600" dirty="0">
                <a:latin typeface="Arial"/>
                <a:ea typeface="Calibri"/>
              </a:rPr>
              <a:t> </a:t>
            </a:r>
          </a:p>
          <a:p>
            <a:pPr marL="0" indent="0" eaLnBrk="1" hangingPunct="1">
              <a:spcBef>
                <a:spcPts val="1200"/>
              </a:spcBef>
            </a:pPr>
            <a:endParaRPr lang="de-DE" altLang="de-DE" dirty="0"/>
          </a:p>
        </p:txBody>
      </p:sp>
      <p:sp>
        <p:nvSpPr>
          <p:cNvPr id="3"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48673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5"/>
          <p:cNvSpPr>
            <a:spLocks noChangeArrowheads="1"/>
          </p:cNvSpPr>
          <p:nvPr/>
        </p:nvSpPr>
        <p:spPr bwMode="auto">
          <a:xfrm>
            <a:off x="251520" y="563392"/>
            <a:ext cx="8713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eaLnBrk="1" hangingPunct="1">
              <a:spcBef>
                <a:spcPts val="1200"/>
              </a:spcBef>
            </a:pPr>
            <a:r>
              <a:rPr lang="de-DE" altLang="de-DE" sz="2000" b="1" dirty="0"/>
              <a:t>2. Übergang Bachelor/Master in den </a:t>
            </a:r>
            <a:r>
              <a:rPr lang="de-DE" altLang="de-DE" sz="2000" b="1" dirty="0" smtClean="0"/>
              <a:t>Vorbereitungsdienst - </a:t>
            </a:r>
            <a:br>
              <a:rPr lang="de-DE" altLang="de-DE" sz="2000" b="1" dirty="0" smtClean="0"/>
            </a:br>
            <a:r>
              <a:rPr lang="de-DE" altLang="de-DE" sz="2000" b="1" dirty="0" smtClean="0"/>
              <a:t>    Gasthörerstatus</a:t>
            </a:r>
            <a:endParaRPr lang="de-DE" altLang="de-DE" sz="2000" b="1" dirty="0"/>
          </a:p>
        </p:txBody>
      </p:sp>
      <p:sp>
        <p:nvSpPr>
          <p:cNvPr id="2" name="Rechteck 1"/>
          <p:cNvSpPr/>
          <p:nvPr/>
        </p:nvSpPr>
        <p:spPr>
          <a:xfrm>
            <a:off x="251520" y="1340768"/>
            <a:ext cx="8208912" cy="3693319"/>
          </a:xfrm>
          <a:prstGeom prst="rect">
            <a:avLst/>
          </a:prstGeom>
        </p:spPr>
        <p:txBody>
          <a:bodyPr wrap="square">
            <a:spAutoFit/>
          </a:bodyPr>
          <a:lstStyle/>
          <a:p>
            <a:pPr marL="285750" indent="-285750">
              <a:buFont typeface="Arial" panose="020B0604020202020204" pitchFamily="34" charset="0"/>
              <a:buChar char="•"/>
            </a:pPr>
            <a:r>
              <a:rPr lang="de-DE" altLang="de-DE" dirty="0">
                <a:latin typeface="Arial" charset="0"/>
              </a:rPr>
              <a:t>Die Prüfungsordnung lässt in Baden-Württemberg neben dem formellen (Abschlusszeugnis, Masterzeugnis) auch den materiellen Nachweis über den erfolgreichen Abschluss des Studiums zu und damit wären bei Vorlage der persönlichen Voraussetzungen für einen VD auch diese Voraussetzung erfüllt.</a:t>
            </a:r>
          </a:p>
          <a:p>
            <a:pPr marL="285750" indent="-285750">
              <a:buFont typeface="Arial" panose="020B0604020202020204" pitchFamily="34" charset="0"/>
              <a:buChar char="•"/>
            </a:pPr>
            <a:endParaRPr lang="de-DE" altLang="de-DE" dirty="0">
              <a:latin typeface="Arial" charset="0"/>
            </a:endParaRPr>
          </a:p>
          <a:p>
            <a:pPr marL="285750" indent="-285750">
              <a:buFont typeface="Arial" panose="020B0604020202020204" pitchFamily="34" charset="0"/>
              <a:buChar char="•"/>
            </a:pPr>
            <a:r>
              <a:rPr lang="de-DE" altLang="de-DE" dirty="0">
                <a:latin typeface="Arial" charset="0"/>
              </a:rPr>
              <a:t>„Ein Studium gilt materiell als bestanden, wenn alle Studien- und Prüfungsleistungen erfolgreich erbracht wurden. Dies kann von der Hochschule durch eine „</a:t>
            </a:r>
            <a:r>
              <a:rPr lang="de-DE" altLang="de-DE" dirty="0" err="1">
                <a:latin typeface="Arial" charset="0"/>
              </a:rPr>
              <a:t>Bestehensbescheinigung</a:t>
            </a:r>
            <a:r>
              <a:rPr lang="de-DE" altLang="de-DE" dirty="0">
                <a:latin typeface="Arial" charset="0"/>
              </a:rPr>
              <a:t>“ + </a:t>
            </a:r>
            <a:r>
              <a:rPr lang="de-DE" altLang="de-DE" dirty="0" err="1">
                <a:solidFill>
                  <a:srgbClr val="FF0000"/>
                </a:solidFill>
                <a:latin typeface="Arial" charset="0"/>
              </a:rPr>
              <a:t>Transcript</a:t>
            </a:r>
            <a:r>
              <a:rPr lang="de-DE" altLang="de-DE" dirty="0">
                <a:solidFill>
                  <a:srgbClr val="FF0000"/>
                </a:solidFill>
                <a:latin typeface="Arial" charset="0"/>
              </a:rPr>
              <a:t> </a:t>
            </a:r>
            <a:r>
              <a:rPr lang="de-DE" altLang="de-DE" dirty="0" err="1">
                <a:solidFill>
                  <a:srgbClr val="FF0000"/>
                </a:solidFill>
                <a:latin typeface="Arial" charset="0"/>
              </a:rPr>
              <a:t>of</a:t>
            </a:r>
            <a:r>
              <a:rPr lang="de-DE" altLang="de-DE" dirty="0">
                <a:solidFill>
                  <a:srgbClr val="FF0000"/>
                </a:solidFill>
                <a:latin typeface="Arial" charset="0"/>
              </a:rPr>
              <a:t> </a:t>
            </a:r>
            <a:r>
              <a:rPr lang="de-DE" altLang="de-DE" dirty="0" err="1">
                <a:solidFill>
                  <a:srgbClr val="FF0000"/>
                </a:solidFill>
                <a:latin typeface="Arial" charset="0"/>
              </a:rPr>
              <a:t>records</a:t>
            </a:r>
            <a:r>
              <a:rPr lang="de-DE" altLang="de-DE" dirty="0">
                <a:solidFill>
                  <a:srgbClr val="FF0000"/>
                </a:solidFill>
                <a:latin typeface="Arial" charset="0"/>
              </a:rPr>
              <a:t> </a:t>
            </a:r>
            <a:r>
              <a:rPr lang="de-DE" altLang="de-DE" dirty="0">
                <a:latin typeface="Arial" charset="0"/>
              </a:rPr>
              <a:t>auch vor der Vorlage eines Zeugnisses bestätigt werden. </a:t>
            </a:r>
          </a:p>
          <a:p>
            <a:pPr marL="285750" indent="-285750">
              <a:buFont typeface="Arial" panose="020B0604020202020204" pitchFamily="34" charset="0"/>
              <a:buChar char="•"/>
            </a:pPr>
            <a:endParaRPr lang="de-DE" altLang="de-DE" dirty="0">
              <a:latin typeface="Arial" charset="0"/>
            </a:endParaRPr>
          </a:p>
          <a:p>
            <a:pPr marL="285750" indent="-285750">
              <a:buFont typeface="Arial" panose="020B0604020202020204" pitchFamily="34" charset="0"/>
              <a:buChar char="•"/>
            </a:pPr>
            <a:r>
              <a:rPr lang="de-DE" altLang="de-DE" dirty="0">
                <a:latin typeface="Arial" charset="0"/>
              </a:rPr>
              <a:t>In Folge kann der VD offiziell als Lehramtsanwärterin oder Lehramtsanwärter aufgenommen werden.</a:t>
            </a:r>
          </a:p>
        </p:txBody>
      </p:sp>
      <p:sp>
        <p:nvSpPr>
          <p:cNvPr id="5"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70406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476672"/>
            <a:ext cx="8352928" cy="6186309"/>
          </a:xfrm>
          <a:prstGeom prst="rect">
            <a:avLst/>
          </a:prstGeom>
        </p:spPr>
        <p:txBody>
          <a:bodyPr wrap="square">
            <a:spAutoFit/>
          </a:bodyPr>
          <a:lstStyle/>
          <a:p>
            <a:pPr marL="285750" indent="-285750">
              <a:buFont typeface="Arial" panose="020B0604020202020204" pitchFamily="34" charset="0"/>
              <a:buChar char="•"/>
            </a:pPr>
            <a:r>
              <a:rPr lang="de-DE" altLang="de-DE" dirty="0">
                <a:latin typeface="Arial" charset="0"/>
              </a:rPr>
              <a:t>Zum 01. Februar: vorläufige Aufnahme der Ausbildung in einem befristeten Ausbildungsverhältnis als Gasthörer (</a:t>
            </a:r>
            <a:r>
              <a:rPr lang="de-DE" altLang="de-DE" dirty="0">
                <a:solidFill>
                  <a:srgbClr val="FF0000"/>
                </a:solidFill>
                <a:latin typeface="Arial" charset="0"/>
              </a:rPr>
              <a:t>Sozialversicherungspflicht!!)</a:t>
            </a:r>
            <a:r>
              <a:rPr lang="de-DE" altLang="de-DE" dirty="0">
                <a:latin typeface="Arial" charset="0"/>
              </a:rPr>
              <a:t/>
            </a:r>
            <a:br>
              <a:rPr lang="de-DE" altLang="de-DE" dirty="0">
                <a:latin typeface="Arial" charset="0"/>
              </a:rPr>
            </a:br>
            <a:endParaRPr lang="de-DE" altLang="de-DE" dirty="0">
              <a:latin typeface="Arial" charset="0"/>
            </a:endParaRPr>
          </a:p>
          <a:p>
            <a:pPr marL="285750" indent="-285750">
              <a:buFont typeface="Arial" panose="020B0604020202020204" pitchFamily="34" charset="0"/>
              <a:buChar char="•"/>
            </a:pPr>
            <a:r>
              <a:rPr lang="de-DE" altLang="de-DE" dirty="0">
                <a:latin typeface="Arial" charset="0"/>
              </a:rPr>
              <a:t>Nach Abschluss der Modulprüfungen: Vorlage der </a:t>
            </a:r>
            <a:r>
              <a:rPr lang="de-DE" altLang="de-DE" dirty="0" err="1">
                <a:latin typeface="Arial" charset="0"/>
              </a:rPr>
              <a:t>Bestehensbescheinigung</a:t>
            </a:r>
            <a:r>
              <a:rPr lang="de-DE" altLang="de-DE" dirty="0">
                <a:latin typeface="Arial" charset="0"/>
              </a:rPr>
              <a:t> + </a:t>
            </a:r>
            <a:r>
              <a:rPr lang="de-DE" altLang="de-DE" dirty="0" err="1">
                <a:solidFill>
                  <a:srgbClr val="FF0000"/>
                </a:solidFill>
                <a:latin typeface="Arial" charset="0"/>
              </a:rPr>
              <a:t>Transcript</a:t>
            </a:r>
            <a:r>
              <a:rPr lang="de-DE" altLang="de-DE" dirty="0">
                <a:solidFill>
                  <a:srgbClr val="FF0000"/>
                </a:solidFill>
                <a:latin typeface="Arial" charset="0"/>
              </a:rPr>
              <a:t> </a:t>
            </a:r>
            <a:r>
              <a:rPr lang="de-DE" altLang="de-DE" dirty="0" err="1">
                <a:solidFill>
                  <a:srgbClr val="FF0000"/>
                </a:solidFill>
                <a:latin typeface="Arial" charset="0"/>
              </a:rPr>
              <a:t>of</a:t>
            </a:r>
            <a:r>
              <a:rPr lang="de-DE" altLang="de-DE" dirty="0">
                <a:solidFill>
                  <a:srgbClr val="FF0000"/>
                </a:solidFill>
                <a:latin typeface="Arial" charset="0"/>
              </a:rPr>
              <a:t> </a:t>
            </a:r>
            <a:r>
              <a:rPr lang="de-DE" altLang="de-DE" dirty="0" err="1">
                <a:solidFill>
                  <a:srgbClr val="FF0000"/>
                </a:solidFill>
                <a:latin typeface="Arial" charset="0"/>
              </a:rPr>
              <a:t>records</a:t>
            </a:r>
            <a:r>
              <a:rPr lang="de-DE" altLang="de-DE" dirty="0">
                <a:solidFill>
                  <a:srgbClr val="FF0000"/>
                </a:solidFill>
                <a:latin typeface="Arial" charset="0"/>
              </a:rPr>
              <a:t> </a:t>
            </a:r>
            <a:r>
              <a:rPr lang="de-DE" altLang="de-DE" dirty="0">
                <a:latin typeface="Arial" charset="0"/>
              </a:rPr>
              <a:t>beim zuständigen Regierungspräsidium</a:t>
            </a:r>
          </a:p>
          <a:p>
            <a:pPr marL="285750" indent="-285750">
              <a:buFont typeface="Arial" panose="020B0604020202020204" pitchFamily="34" charset="0"/>
              <a:buChar char="•"/>
            </a:pPr>
            <a:endParaRPr lang="de-DE" altLang="de-DE" dirty="0">
              <a:latin typeface="Arial" charset="0"/>
            </a:endParaRPr>
          </a:p>
          <a:p>
            <a:pPr marL="285750" indent="-285750">
              <a:buFont typeface="Arial" panose="020B0604020202020204" pitchFamily="34" charset="0"/>
              <a:buChar char="•"/>
            </a:pPr>
            <a:r>
              <a:rPr lang="de-DE" altLang="de-DE" dirty="0">
                <a:latin typeface="Arial" charset="0"/>
              </a:rPr>
              <a:t>Umwandlung des Ausbildungsverhältnisses als Gasthörer in ein Beamtenverhältnis auf Widerruf  (wenn die beamtenrechtlichen Voraussetzungen vorliegen) oder in ein </a:t>
            </a:r>
            <a:r>
              <a:rPr lang="de-DE" altLang="de-DE" dirty="0" err="1">
                <a:latin typeface="Arial" charset="0"/>
              </a:rPr>
              <a:t>öffentl</a:t>
            </a:r>
            <a:r>
              <a:rPr lang="de-DE" altLang="de-DE" dirty="0">
                <a:latin typeface="Arial" charset="0"/>
              </a:rPr>
              <a:t>.-rechtl. Ausbildungsverhältnis; Anspruch auf Zahlung von Anwärterbezügen durch das LBV</a:t>
            </a:r>
          </a:p>
          <a:p>
            <a:pPr marL="285750" indent="-285750">
              <a:buFont typeface="Arial" panose="020B0604020202020204" pitchFamily="34" charset="0"/>
              <a:buChar char="•"/>
            </a:pPr>
            <a:endParaRPr lang="de-DE" altLang="de-DE" dirty="0">
              <a:latin typeface="Arial" charset="0"/>
            </a:endParaRPr>
          </a:p>
          <a:p>
            <a:pPr marL="285750" indent="-285750">
              <a:buFont typeface="Arial" panose="020B0604020202020204" pitchFamily="34" charset="0"/>
              <a:buChar char="•"/>
            </a:pPr>
            <a:r>
              <a:rPr lang="de-DE" altLang="de-DE" dirty="0">
                <a:latin typeface="Arial" charset="0"/>
              </a:rPr>
              <a:t>Spätestens bis zum 31. März müssen die „Zeugnisse über die im  Masterstudiengang erbrachten Leistungen“ dem zuständigen Regierungspräsidium vorliegen.</a:t>
            </a:r>
            <a:br>
              <a:rPr lang="de-DE" altLang="de-DE" dirty="0">
                <a:latin typeface="Arial" charset="0"/>
              </a:rPr>
            </a:br>
            <a:r>
              <a:rPr lang="de-DE" altLang="de-DE" dirty="0">
                <a:latin typeface="Arial" charset="0"/>
              </a:rPr>
              <a:t>Vorlage der formellen </a:t>
            </a:r>
            <a:r>
              <a:rPr lang="de-DE" altLang="de-DE" dirty="0" smtClean="0">
                <a:latin typeface="Arial" charset="0"/>
              </a:rPr>
              <a:t>Zulassungsvoraussetzungen</a:t>
            </a:r>
          </a:p>
          <a:p>
            <a:pPr marL="285750" indent="-285750">
              <a:buFont typeface="Arial" panose="020B0604020202020204" pitchFamily="34" charset="0"/>
              <a:buChar char="•"/>
            </a:pPr>
            <a:endParaRPr lang="en-US" altLang="de-DE" dirty="0">
              <a:latin typeface="Arial" charset="0"/>
            </a:endParaRPr>
          </a:p>
          <a:p>
            <a:pPr marL="285750" indent="-285750">
              <a:buFont typeface="Arial" panose="020B0604020202020204" pitchFamily="34" charset="0"/>
              <a:buChar char="•"/>
            </a:pPr>
            <a:r>
              <a:rPr lang="en-US" altLang="de-DE" dirty="0" err="1" smtClean="0">
                <a:solidFill>
                  <a:srgbClr val="FF0000"/>
                </a:solidFill>
                <a:latin typeface="Arial" charset="0"/>
              </a:rPr>
              <a:t>Wichtig</a:t>
            </a:r>
            <a:r>
              <a:rPr lang="en-US" altLang="de-DE" dirty="0" smtClean="0">
                <a:solidFill>
                  <a:srgbClr val="FF0000"/>
                </a:solidFill>
                <a:latin typeface="Arial" charset="0"/>
              </a:rPr>
              <a:t> </a:t>
            </a:r>
            <a:r>
              <a:rPr lang="en-US" altLang="de-DE" dirty="0" err="1" smtClean="0">
                <a:solidFill>
                  <a:srgbClr val="FF0000"/>
                </a:solidFill>
                <a:latin typeface="Arial" charset="0"/>
              </a:rPr>
              <a:t>bei</a:t>
            </a:r>
            <a:r>
              <a:rPr lang="en-US" altLang="de-DE" dirty="0" smtClean="0">
                <a:solidFill>
                  <a:srgbClr val="FF0000"/>
                </a:solidFill>
                <a:latin typeface="Arial" charset="0"/>
              </a:rPr>
              <a:t> der </a:t>
            </a:r>
            <a:r>
              <a:rPr lang="en-US" altLang="de-DE" dirty="0" err="1" smtClean="0">
                <a:solidFill>
                  <a:srgbClr val="FF0000"/>
                </a:solidFill>
                <a:latin typeface="Arial" charset="0"/>
              </a:rPr>
              <a:t>Bewerbung</a:t>
            </a:r>
            <a:r>
              <a:rPr lang="en-US" altLang="de-DE" dirty="0" smtClean="0">
                <a:solidFill>
                  <a:srgbClr val="FF0000"/>
                </a:solidFill>
                <a:latin typeface="Arial" charset="0"/>
              </a:rPr>
              <a:t> </a:t>
            </a:r>
            <a:r>
              <a:rPr lang="en-US" altLang="de-DE" dirty="0" err="1" smtClean="0">
                <a:solidFill>
                  <a:srgbClr val="FF0000"/>
                </a:solidFill>
                <a:latin typeface="Arial" charset="0"/>
              </a:rPr>
              <a:t>zu</a:t>
            </a:r>
            <a:r>
              <a:rPr lang="en-US" altLang="de-DE" dirty="0" smtClean="0">
                <a:solidFill>
                  <a:srgbClr val="FF0000"/>
                </a:solidFill>
                <a:latin typeface="Arial" charset="0"/>
              </a:rPr>
              <a:t> </a:t>
            </a:r>
            <a:r>
              <a:rPr lang="en-US" altLang="de-DE" dirty="0" err="1" smtClean="0">
                <a:solidFill>
                  <a:srgbClr val="FF0000"/>
                </a:solidFill>
                <a:latin typeface="Arial" charset="0"/>
              </a:rPr>
              <a:t>beachten</a:t>
            </a:r>
            <a:r>
              <a:rPr lang="en-US" altLang="de-DE" dirty="0" smtClean="0">
                <a:solidFill>
                  <a:srgbClr val="FF0000"/>
                </a:solidFill>
                <a:latin typeface="Arial" charset="0"/>
              </a:rPr>
              <a:t>:</a:t>
            </a:r>
            <a:br>
              <a:rPr lang="en-US" altLang="de-DE" dirty="0" smtClean="0">
                <a:solidFill>
                  <a:srgbClr val="FF0000"/>
                </a:solidFill>
                <a:latin typeface="Arial" charset="0"/>
              </a:rPr>
            </a:br>
            <a:r>
              <a:rPr lang="en-US" altLang="de-DE" dirty="0" smtClean="0">
                <a:solidFill>
                  <a:srgbClr val="FF0000"/>
                </a:solidFill>
                <a:latin typeface="Arial" charset="0"/>
              </a:rPr>
              <a:t>Falls </a:t>
            </a:r>
            <a:r>
              <a:rPr lang="en-US" altLang="de-DE" dirty="0" err="1" smtClean="0">
                <a:solidFill>
                  <a:srgbClr val="FF0000"/>
                </a:solidFill>
                <a:latin typeface="Arial" charset="0"/>
              </a:rPr>
              <a:t>Sie</a:t>
            </a:r>
            <a:r>
              <a:rPr lang="en-US" altLang="de-DE" dirty="0" smtClean="0">
                <a:solidFill>
                  <a:srgbClr val="FF0000"/>
                </a:solidFill>
                <a:latin typeface="Arial" charset="0"/>
              </a:rPr>
              <a:t> </a:t>
            </a:r>
            <a:r>
              <a:rPr lang="en-US" altLang="de-DE" dirty="0" err="1" smtClean="0">
                <a:solidFill>
                  <a:srgbClr val="FF0000"/>
                </a:solidFill>
                <a:latin typeface="Arial" charset="0"/>
              </a:rPr>
              <a:t>sich</a:t>
            </a:r>
            <a:r>
              <a:rPr lang="en-US" altLang="de-DE" dirty="0" smtClean="0">
                <a:solidFill>
                  <a:srgbClr val="FF0000"/>
                </a:solidFill>
                <a:latin typeface="Arial" charset="0"/>
              </a:rPr>
              <a:t> </a:t>
            </a:r>
            <a:r>
              <a:rPr lang="en-US" altLang="de-DE" dirty="0" err="1" smtClean="0">
                <a:solidFill>
                  <a:srgbClr val="FF0000"/>
                </a:solidFill>
                <a:latin typeface="Arial" charset="0"/>
              </a:rPr>
              <a:t>nicht</a:t>
            </a:r>
            <a:r>
              <a:rPr lang="en-US" altLang="de-DE" dirty="0" smtClean="0">
                <a:solidFill>
                  <a:srgbClr val="FF0000"/>
                </a:solidFill>
                <a:latin typeface="Arial" charset="0"/>
              </a:rPr>
              <a:t> </a:t>
            </a:r>
            <a:r>
              <a:rPr lang="en-US" altLang="de-DE" dirty="0" err="1" smtClean="0">
                <a:solidFill>
                  <a:srgbClr val="FF0000"/>
                </a:solidFill>
                <a:latin typeface="Arial" charset="0"/>
              </a:rPr>
              <a:t>sicher</a:t>
            </a:r>
            <a:r>
              <a:rPr lang="en-US" altLang="de-DE" dirty="0" smtClean="0">
                <a:solidFill>
                  <a:srgbClr val="FF0000"/>
                </a:solidFill>
                <a:latin typeface="Arial" charset="0"/>
              </a:rPr>
              <a:t> sein </a:t>
            </a:r>
            <a:r>
              <a:rPr lang="en-US" altLang="de-DE" dirty="0" err="1" smtClean="0">
                <a:solidFill>
                  <a:srgbClr val="FF0000"/>
                </a:solidFill>
                <a:latin typeface="Arial" charset="0"/>
              </a:rPr>
              <a:t>können</a:t>
            </a:r>
            <a:r>
              <a:rPr lang="en-US" altLang="de-DE" dirty="0" smtClean="0">
                <a:solidFill>
                  <a:srgbClr val="FF0000"/>
                </a:solidFill>
                <a:latin typeface="Arial" charset="0"/>
              </a:rPr>
              <a:t>, </a:t>
            </a:r>
            <a:r>
              <a:rPr lang="en-US" altLang="de-DE" dirty="0" err="1" smtClean="0">
                <a:solidFill>
                  <a:srgbClr val="FF0000"/>
                </a:solidFill>
                <a:latin typeface="Arial" charset="0"/>
              </a:rPr>
              <a:t>dass</a:t>
            </a:r>
            <a:r>
              <a:rPr lang="en-US" altLang="de-DE" dirty="0" smtClean="0">
                <a:solidFill>
                  <a:srgbClr val="FF0000"/>
                </a:solidFill>
                <a:latin typeface="Arial" charset="0"/>
              </a:rPr>
              <a:t> </a:t>
            </a:r>
            <a:r>
              <a:rPr lang="en-US" altLang="de-DE" dirty="0" err="1" smtClean="0">
                <a:solidFill>
                  <a:srgbClr val="FF0000"/>
                </a:solidFill>
                <a:latin typeface="Arial" charset="0"/>
              </a:rPr>
              <a:t>Sie</a:t>
            </a:r>
            <a:r>
              <a:rPr lang="en-US" altLang="de-DE" dirty="0" smtClean="0">
                <a:solidFill>
                  <a:srgbClr val="FF0000"/>
                </a:solidFill>
                <a:latin typeface="Arial" charset="0"/>
              </a:rPr>
              <a:t> </a:t>
            </a:r>
            <a:r>
              <a:rPr lang="en-US" altLang="de-DE" dirty="0" err="1" smtClean="0">
                <a:solidFill>
                  <a:srgbClr val="FF0000"/>
                </a:solidFill>
                <a:latin typeface="Arial" charset="0"/>
              </a:rPr>
              <a:t>alle</a:t>
            </a:r>
            <a:r>
              <a:rPr lang="en-US" altLang="de-DE" dirty="0" smtClean="0">
                <a:solidFill>
                  <a:srgbClr val="FF0000"/>
                </a:solidFill>
                <a:latin typeface="Arial" charset="0"/>
              </a:rPr>
              <a:t> </a:t>
            </a:r>
            <a:r>
              <a:rPr lang="en-US" altLang="de-DE" dirty="0" err="1" smtClean="0">
                <a:solidFill>
                  <a:srgbClr val="FF0000"/>
                </a:solidFill>
                <a:latin typeface="Arial" charset="0"/>
              </a:rPr>
              <a:t>zur</a:t>
            </a:r>
            <a:r>
              <a:rPr lang="en-US" altLang="de-DE" dirty="0" smtClean="0">
                <a:solidFill>
                  <a:srgbClr val="FF0000"/>
                </a:solidFill>
                <a:latin typeface="Arial" charset="0"/>
              </a:rPr>
              <a:t> </a:t>
            </a:r>
            <a:r>
              <a:rPr lang="en-US" altLang="de-DE" dirty="0" err="1" smtClean="0">
                <a:solidFill>
                  <a:srgbClr val="FF0000"/>
                </a:solidFill>
                <a:latin typeface="Arial" charset="0"/>
              </a:rPr>
              <a:t>Zulassung</a:t>
            </a:r>
            <a:r>
              <a:rPr lang="en-US" altLang="de-DE" dirty="0" smtClean="0">
                <a:solidFill>
                  <a:srgbClr val="FF0000"/>
                </a:solidFill>
                <a:latin typeface="Arial" charset="0"/>
              </a:rPr>
              <a:t> </a:t>
            </a:r>
            <a:r>
              <a:rPr lang="en-US" altLang="de-DE" dirty="0" err="1" smtClean="0">
                <a:solidFill>
                  <a:srgbClr val="FF0000"/>
                </a:solidFill>
                <a:latin typeface="Arial" charset="0"/>
              </a:rPr>
              <a:t>notwendigen</a:t>
            </a:r>
            <a:r>
              <a:rPr lang="en-US" altLang="de-DE" dirty="0" smtClean="0">
                <a:solidFill>
                  <a:srgbClr val="FF0000"/>
                </a:solidFill>
                <a:latin typeface="Arial" charset="0"/>
              </a:rPr>
              <a:t> </a:t>
            </a:r>
            <a:r>
              <a:rPr lang="en-US" altLang="de-DE" dirty="0" err="1" smtClean="0">
                <a:solidFill>
                  <a:srgbClr val="FF0000"/>
                </a:solidFill>
                <a:latin typeface="Arial" charset="0"/>
              </a:rPr>
              <a:t>Prüfungen</a:t>
            </a:r>
            <a:r>
              <a:rPr lang="en-US" altLang="de-DE" dirty="0" smtClean="0">
                <a:solidFill>
                  <a:srgbClr val="FF0000"/>
                </a:solidFill>
                <a:latin typeface="Arial" charset="0"/>
              </a:rPr>
              <a:t> </a:t>
            </a:r>
            <a:r>
              <a:rPr lang="en-US" altLang="de-DE" dirty="0" err="1" smtClean="0">
                <a:solidFill>
                  <a:srgbClr val="FF0000"/>
                </a:solidFill>
                <a:latin typeface="Arial" charset="0"/>
              </a:rPr>
              <a:t>bis</a:t>
            </a:r>
            <a:r>
              <a:rPr lang="en-US" altLang="de-DE" dirty="0" smtClean="0">
                <a:solidFill>
                  <a:srgbClr val="FF0000"/>
                </a:solidFill>
                <a:latin typeface="Arial" charset="0"/>
              </a:rPr>
              <a:t> </a:t>
            </a:r>
            <a:r>
              <a:rPr lang="en-US" altLang="de-DE" dirty="0" err="1" smtClean="0">
                <a:solidFill>
                  <a:srgbClr val="FF0000"/>
                </a:solidFill>
                <a:latin typeface="Arial" charset="0"/>
              </a:rPr>
              <a:t>zum</a:t>
            </a:r>
            <a:r>
              <a:rPr lang="en-US" altLang="de-DE" dirty="0" smtClean="0">
                <a:solidFill>
                  <a:srgbClr val="FF0000"/>
                </a:solidFill>
                <a:latin typeface="Arial" charset="0"/>
              </a:rPr>
              <a:t> 1.Februar </a:t>
            </a:r>
            <a:r>
              <a:rPr lang="en-US" altLang="de-DE" dirty="0" err="1" smtClean="0">
                <a:solidFill>
                  <a:srgbClr val="FF0000"/>
                </a:solidFill>
                <a:latin typeface="Arial" charset="0"/>
              </a:rPr>
              <a:t>abgelegt</a:t>
            </a:r>
            <a:r>
              <a:rPr lang="en-US" altLang="de-DE" dirty="0" smtClean="0">
                <a:solidFill>
                  <a:srgbClr val="FF0000"/>
                </a:solidFill>
                <a:latin typeface="Arial" charset="0"/>
              </a:rPr>
              <a:t> </a:t>
            </a:r>
            <a:r>
              <a:rPr lang="en-US" altLang="de-DE" dirty="0" err="1" smtClean="0">
                <a:solidFill>
                  <a:srgbClr val="FF0000"/>
                </a:solidFill>
                <a:latin typeface="Arial" charset="0"/>
              </a:rPr>
              <a:t>haben</a:t>
            </a:r>
            <a:r>
              <a:rPr lang="en-US" altLang="de-DE" dirty="0" smtClean="0">
                <a:solidFill>
                  <a:srgbClr val="FF0000"/>
                </a:solidFill>
                <a:latin typeface="Arial" charset="0"/>
              </a:rPr>
              <a:t>, </a:t>
            </a:r>
            <a:r>
              <a:rPr lang="en-US" altLang="de-DE" dirty="0" err="1" smtClean="0">
                <a:solidFill>
                  <a:srgbClr val="FF0000"/>
                </a:solidFill>
                <a:latin typeface="Arial" charset="0"/>
              </a:rPr>
              <a:t>bewerben</a:t>
            </a:r>
            <a:r>
              <a:rPr lang="en-US" altLang="de-DE" dirty="0" smtClean="0">
                <a:solidFill>
                  <a:srgbClr val="FF0000"/>
                </a:solidFill>
                <a:latin typeface="Arial" charset="0"/>
              </a:rPr>
              <a:t> </a:t>
            </a:r>
            <a:r>
              <a:rPr lang="en-US" altLang="de-DE" dirty="0" err="1" smtClean="0">
                <a:solidFill>
                  <a:srgbClr val="FF0000"/>
                </a:solidFill>
                <a:latin typeface="Arial" charset="0"/>
              </a:rPr>
              <a:t>Sie</a:t>
            </a:r>
            <a:r>
              <a:rPr lang="en-US" altLang="de-DE" dirty="0" smtClean="0">
                <a:solidFill>
                  <a:srgbClr val="FF0000"/>
                </a:solidFill>
                <a:latin typeface="Arial" charset="0"/>
              </a:rPr>
              <a:t> </a:t>
            </a:r>
            <a:r>
              <a:rPr lang="en-US" altLang="de-DE" dirty="0" err="1" smtClean="0">
                <a:solidFill>
                  <a:srgbClr val="FF0000"/>
                </a:solidFill>
                <a:latin typeface="Arial" charset="0"/>
              </a:rPr>
              <a:t>sich</a:t>
            </a:r>
            <a:r>
              <a:rPr lang="en-US" altLang="de-DE" dirty="0" smtClean="0">
                <a:solidFill>
                  <a:srgbClr val="FF0000"/>
                </a:solidFill>
                <a:latin typeface="Arial" charset="0"/>
              </a:rPr>
              <a:t> </a:t>
            </a:r>
            <a:r>
              <a:rPr lang="en-US" altLang="de-DE" dirty="0" err="1" smtClean="0">
                <a:solidFill>
                  <a:srgbClr val="FF0000"/>
                </a:solidFill>
                <a:latin typeface="Arial" charset="0"/>
              </a:rPr>
              <a:t>unbedingt</a:t>
            </a:r>
            <a:r>
              <a:rPr lang="en-US" altLang="de-DE" dirty="0" smtClean="0">
                <a:solidFill>
                  <a:srgbClr val="FF0000"/>
                </a:solidFill>
                <a:latin typeface="Arial" charset="0"/>
              </a:rPr>
              <a:t> </a:t>
            </a:r>
            <a:r>
              <a:rPr lang="en-US" altLang="de-DE" dirty="0" err="1" smtClean="0">
                <a:solidFill>
                  <a:srgbClr val="FF0000"/>
                </a:solidFill>
                <a:latin typeface="Arial" charset="0"/>
              </a:rPr>
              <a:t>als</a:t>
            </a:r>
            <a:r>
              <a:rPr lang="en-US" altLang="de-DE" dirty="0" smtClean="0">
                <a:solidFill>
                  <a:srgbClr val="FF0000"/>
                </a:solidFill>
                <a:latin typeface="Arial" charset="0"/>
              </a:rPr>
              <a:t> </a:t>
            </a:r>
            <a:r>
              <a:rPr lang="en-US" altLang="de-DE" dirty="0" err="1" smtClean="0">
                <a:solidFill>
                  <a:srgbClr val="FF0000"/>
                </a:solidFill>
                <a:latin typeface="Arial" charset="0"/>
              </a:rPr>
              <a:t>Gasthörer</a:t>
            </a:r>
            <a:r>
              <a:rPr lang="en-US" altLang="de-DE" dirty="0" smtClean="0">
                <a:solidFill>
                  <a:srgbClr val="FF0000"/>
                </a:solidFill>
                <a:latin typeface="Arial" charset="0"/>
              </a:rPr>
              <a:t>*in; </a:t>
            </a:r>
            <a:r>
              <a:rPr lang="en-US" altLang="de-DE" dirty="0" err="1">
                <a:solidFill>
                  <a:srgbClr val="FF0000"/>
                </a:solidFill>
                <a:latin typeface="Arial" charset="0"/>
              </a:rPr>
              <a:t>E</a:t>
            </a:r>
            <a:r>
              <a:rPr lang="en-US" altLang="de-DE" dirty="0" err="1" smtClean="0">
                <a:solidFill>
                  <a:srgbClr val="FF0000"/>
                </a:solidFill>
                <a:latin typeface="Arial" charset="0"/>
              </a:rPr>
              <a:t>ine</a:t>
            </a:r>
            <a:r>
              <a:rPr lang="en-US" altLang="de-DE" dirty="0" smtClean="0">
                <a:solidFill>
                  <a:srgbClr val="FF0000"/>
                </a:solidFill>
                <a:latin typeface="Arial" charset="0"/>
              </a:rPr>
              <a:t> </a:t>
            </a:r>
            <a:r>
              <a:rPr lang="en-US" altLang="de-DE" dirty="0" err="1" smtClean="0">
                <a:solidFill>
                  <a:srgbClr val="FF0000"/>
                </a:solidFill>
                <a:latin typeface="Arial" charset="0"/>
              </a:rPr>
              <a:t>nachträgliche</a:t>
            </a:r>
            <a:r>
              <a:rPr lang="en-US" altLang="de-DE" dirty="0" smtClean="0">
                <a:solidFill>
                  <a:srgbClr val="FF0000"/>
                </a:solidFill>
                <a:latin typeface="Arial" charset="0"/>
              </a:rPr>
              <a:t> </a:t>
            </a:r>
            <a:r>
              <a:rPr lang="en-US" altLang="de-DE" dirty="0" err="1" smtClean="0">
                <a:solidFill>
                  <a:srgbClr val="FF0000"/>
                </a:solidFill>
                <a:latin typeface="Arial" charset="0"/>
              </a:rPr>
              <a:t>Änderung</a:t>
            </a:r>
            <a:r>
              <a:rPr lang="en-US" altLang="de-DE" dirty="0" smtClean="0">
                <a:solidFill>
                  <a:srgbClr val="FF0000"/>
                </a:solidFill>
                <a:latin typeface="Arial" charset="0"/>
              </a:rPr>
              <a:t> </a:t>
            </a:r>
            <a:r>
              <a:rPr lang="en-US" altLang="de-DE" dirty="0" err="1" smtClean="0">
                <a:solidFill>
                  <a:srgbClr val="FF0000"/>
                </a:solidFill>
                <a:latin typeface="Arial" charset="0"/>
              </a:rPr>
              <a:t>zum</a:t>
            </a:r>
            <a:r>
              <a:rPr lang="en-US" altLang="de-DE" dirty="0" smtClean="0">
                <a:solidFill>
                  <a:srgbClr val="FF0000"/>
                </a:solidFill>
                <a:latin typeface="Arial" charset="0"/>
              </a:rPr>
              <a:t> </a:t>
            </a:r>
            <a:r>
              <a:rPr lang="en-US" altLang="de-DE" dirty="0" err="1" smtClean="0">
                <a:solidFill>
                  <a:srgbClr val="FF0000"/>
                </a:solidFill>
                <a:latin typeface="Arial" charset="0"/>
              </a:rPr>
              <a:t>Gasthörerstatus</a:t>
            </a:r>
            <a:r>
              <a:rPr lang="en-US" altLang="de-DE" dirty="0" smtClean="0">
                <a:solidFill>
                  <a:srgbClr val="FF0000"/>
                </a:solidFill>
                <a:latin typeface="Arial" charset="0"/>
              </a:rPr>
              <a:t> </a:t>
            </a:r>
            <a:r>
              <a:rPr lang="en-US" altLang="de-DE" dirty="0" err="1" smtClean="0">
                <a:solidFill>
                  <a:srgbClr val="FF0000"/>
                </a:solidFill>
                <a:latin typeface="Arial" charset="0"/>
              </a:rPr>
              <a:t>ist</a:t>
            </a:r>
            <a:r>
              <a:rPr lang="en-US" altLang="de-DE" dirty="0" smtClean="0">
                <a:solidFill>
                  <a:srgbClr val="FF0000"/>
                </a:solidFill>
                <a:latin typeface="Arial" charset="0"/>
              </a:rPr>
              <a:t> </a:t>
            </a:r>
            <a:r>
              <a:rPr lang="en-US" altLang="de-DE" dirty="0" err="1" smtClean="0">
                <a:solidFill>
                  <a:srgbClr val="FF0000"/>
                </a:solidFill>
                <a:latin typeface="Arial" charset="0"/>
              </a:rPr>
              <a:t>nicht</a:t>
            </a:r>
            <a:r>
              <a:rPr lang="en-US" altLang="de-DE" dirty="0" smtClean="0">
                <a:solidFill>
                  <a:srgbClr val="FF0000"/>
                </a:solidFill>
                <a:latin typeface="Arial" charset="0"/>
              </a:rPr>
              <a:t> </a:t>
            </a:r>
            <a:r>
              <a:rPr lang="en-US" altLang="de-DE" dirty="0" err="1" smtClean="0">
                <a:solidFill>
                  <a:srgbClr val="FF0000"/>
                </a:solidFill>
                <a:latin typeface="Arial" charset="0"/>
              </a:rPr>
              <a:t>mehr</a:t>
            </a:r>
            <a:r>
              <a:rPr lang="en-US" altLang="de-DE" dirty="0" smtClean="0">
                <a:solidFill>
                  <a:srgbClr val="FF0000"/>
                </a:solidFill>
                <a:latin typeface="Arial" charset="0"/>
              </a:rPr>
              <a:t> </a:t>
            </a:r>
            <a:r>
              <a:rPr lang="en-US" altLang="de-DE" dirty="0" err="1" smtClean="0">
                <a:solidFill>
                  <a:srgbClr val="FF0000"/>
                </a:solidFill>
                <a:latin typeface="Arial" charset="0"/>
              </a:rPr>
              <a:t>möglich</a:t>
            </a:r>
            <a:r>
              <a:rPr lang="en-US" altLang="de-DE" dirty="0" smtClean="0">
                <a:solidFill>
                  <a:srgbClr val="FF0000"/>
                </a:solidFill>
                <a:latin typeface="Arial" charset="0"/>
              </a:rPr>
              <a:t>!!</a:t>
            </a:r>
            <a:endParaRPr lang="de-DE" altLang="de-DE" dirty="0">
              <a:solidFill>
                <a:srgbClr val="FF0000"/>
              </a:solidFill>
              <a:latin typeface="Arial" charset="0"/>
            </a:endParaRPr>
          </a:p>
          <a:p>
            <a:pPr marL="285750" indent="-285750">
              <a:buFont typeface="Arial" panose="020B0604020202020204" pitchFamily="34" charset="0"/>
              <a:buChar char="•"/>
            </a:pPr>
            <a:endParaRPr lang="de-DE" altLang="de-DE" dirty="0">
              <a:latin typeface="Arial" charset="0"/>
            </a:endParaRPr>
          </a:p>
        </p:txBody>
      </p:sp>
      <p:sp>
        <p:nvSpPr>
          <p:cNvPr id="4"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22375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5"/>
          <p:cNvSpPr>
            <a:spLocks noChangeArrowheads="1"/>
          </p:cNvSpPr>
          <p:nvPr/>
        </p:nvSpPr>
        <p:spPr bwMode="auto">
          <a:xfrm>
            <a:off x="251520" y="563392"/>
            <a:ext cx="8713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eaLnBrk="1" hangingPunct="1">
              <a:spcBef>
                <a:spcPts val="1200"/>
              </a:spcBef>
            </a:pPr>
            <a:r>
              <a:rPr lang="de-DE" altLang="de-DE" sz="2000" b="1" dirty="0"/>
              <a:t>3. Erwerb der Masterurkunde</a:t>
            </a:r>
          </a:p>
        </p:txBody>
      </p:sp>
      <p:sp>
        <p:nvSpPr>
          <p:cNvPr id="2" name="Rechteck 1"/>
          <p:cNvSpPr/>
          <p:nvPr/>
        </p:nvSpPr>
        <p:spPr>
          <a:xfrm>
            <a:off x="270620" y="1052736"/>
            <a:ext cx="7920880" cy="3693319"/>
          </a:xfrm>
          <a:prstGeom prst="rect">
            <a:avLst/>
          </a:prstGeom>
        </p:spPr>
        <p:txBody>
          <a:bodyPr wrap="square">
            <a:spAutoFit/>
          </a:bodyPr>
          <a:lstStyle/>
          <a:p>
            <a:r>
              <a:rPr lang="de-DE" altLang="de-DE" dirty="0">
                <a:latin typeface="Arial" charset="0"/>
              </a:rPr>
              <a:t>Das Seminar bestätigt nach einem Jahr erfolgreichem Vorbereitungsdienst den Erwerb von 60 Leistungspunkten innerhalb des Vorbereitungsdienstes für das Lehramt Grundschule</a:t>
            </a:r>
          </a:p>
          <a:p>
            <a:endParaRPr lang="de-DE" altLang="de-DE" dirty="0">
              <a:latin typeface="Arial" charset="0"/>
            </a:endParaRPr>
          </a:p>
          <a:p>
            <a:r>
              <a:rPr lang="de-DE" altLang="de-DE" u="sng" dirty="0">
                <a:latin typeface="Arial" charset="0"/>
              </a:rPr>
              <a:t>Grundlage</a:t>
            </a:r>
            <a:r>
              <a:rPr lang="de-DE" altLang="de-DE" dirty="0">
                <a:latin typeface="Arial" charset="0"/>
              </a:rPr>
              <a:t>: Qualifikationsrahmen (Ausbildungsstandards für das Lehramt Grundschule)</a:t>
            </a:r>
          </a:p>
          <a:p>
            <a:endParaRPr lang="de-DE" altLang="de-DE" dirty="0">
              <a:latin typeface="Arial" charset="0"/>
            </a:endParaRPr>
          </a:p>
          <a:p>
            <a:r>
              <a:rPr lang="de-DE" altLang="de-DE" u="sng" dirty="0">
                <a:latin typeface="Arial" charset="0"/>
              </a:rPr>
              <a:t>Zeitpunkt</a:t>
            </a:r>
            <a:r>
              <a:rPr lang="de-DE" altLang="de-DE" dirty="0">
                <a:latin typeface="Arial" charset="0"/>
              </a:rPr>
              <a:t>: nach erfolgreicher Ausbildung über 12 Monate</a:t>
            </a:r>
          </a:p>
          <a:p>
            <a:endParaRPr lang="de-DE" altLang="de-DE" dirty="0">
              <a:latin typeface="Arial" charset="0"/>
            </a:endParaRPr>
          </a:p>
          <a:p>
            <a:r>
              <a:rPr lang="de-DE" altLang="de-DE" u="sng" dirty="0">
                <a:latin typeface="Arial" charset="0"/>
              </a:rPr>
              <a:t>Verfahren</a:t>
            </a:r>
            <a:r>
              <a:rPr lang="de-DE" altLang="de-DE" dirty="0">
                <a:latin typeface="Arial" charset="0"/>
              </a:rPr>
              <a:t>: Seminar händigt Bestätigung an den / die Lehramtsanwärter*in aus, diese legt die Bestätigung an der Hochschule mit formlosen Antrag auf Ausstellung der Masterurkunde vor. Hochschule erstellt die </a:t>
            </a:r>
            <a:r>
              <a:rPr lang="de-DE" altLang="de-DE" dirty="0" smtClean="0">
                <a:latin typeface="Arial" charset="0"/>
              </a:rPr>
              <a:t>Masterurkunde, </a:t>
            </a:r>
            <a:r>
              <a:rPr lang="de-DE" altLang="de-DE" dirty="0" smtClean="0">
                <a:solidFill>
                  <a:srgbClr val="FF0000"/>
                </a:solidFill>
                <a:latin typeface="Arial" charset="0"/>
              </a:rPr>
              <a:t>welche </a:t>
            </a:r>
            <a:r>
              <a:rPr lang="de-DE" altLang="de-DE" dirty="0">
                <a:solidFill>
                  <a:srgbClr val="FF0000"/>
                </a:solidFill>
                <a:latin typeface="Arial" charset="0"/>
              </a:rPr>
              <a:t>dem Regierungspräsidium </a:t>
            </a:r>
            <a:r>
              <a:rPr lang="de-DE" altLang="de-DE" dirty="0" smtClean="0">
                <a:solidFill>
                  <a:srgbClr val="FF0000"/>
                </a:solidFill>
                <a:latin typeface="Arial" charset="0"/>
              </a:rPr>
              <a:t>Karlsruhe, bzw. Stuttgart vorzulegen </a:t>
            </a:r>
            <a:r>
              <a:rPr lang="de-DE" altLang="de-DE" dirty="0">
                <a:solidFill>
                  <a:srgbClr val="FF0000"/>
                </a:solidFill>
                <a:latin typeface="Arial" charset="0"/>
              </a:rPr>
              <a:t>ist.</a:t>
            </a:r>
          </a:p>
        </p:txBody>
      </p:sp>
      <p:sp>
        <p:nvSpPr>
          <p:cNvPr id="5"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26277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7C3473D-A550-2F41-BE6C-E8F22708C568}"/>
              </a:ext>
            </a:extLst>
          </p:cNvPr>
          <p:cNvSpPr txBox="1"/>
          <p:nvPr/>
        </p:nvSpPr>
        <p:spPr>
          <a:xfrm>
            <a:off x="585185" y="853440"/>
            <a:ext cx="7638631" cy="461665"/>
          </a:xfrm>
          <a:prstGeom prst="rect">
            <a:avLst/>
          </a:prstGeom>
          <a:noFill/>
        </p:spPr>
        <p:txBody>
          <a:bodyPr wrap="none" rtlCol="0">
            <a:spAutoFit/>
          </a:bodyPr>
          <a:lstStyle/>
          <a:p>
            <a:pPr algn="ctr"/>
            <a:r>
              <a:rPr lang="de-DE" sz="2400" b="1" dirty="0" smtClean="0">
                <a:latin typeface="Arial" panose="020B0604020202020204" pitchFamily="34" charset="0"/>
                <a:cs typeface="Arial" panose="020B0604020202020204" pitchFamily="34" charset="0"/>
              </a:rPr>
              <a:t>4. Schwerbehinderte </a:t>
            </a:r>
            <a:r>
              <a:rPr lang="de-DE" sz="2400" b="1" dirty="0">
                <a:latin typeface="Arial" panose="020B0604020202020204" pitchFamily="34" charset="0"/>
                <a:cs typeface="Arial" panose="020B0604020202020204" pitchFamily="34" charset="0"/>
              </a:rPr>
              <a:t>Bewerberinnen und Bewerber</a:t>
            </a:r>
          </a:p>
        </p:txBody>
      </p:sp>
      <p:sp>
        <p:nvSpPr>
          <p:cNvPr id="3" name="Textfeld 2">
            <a:extLst>
              <a:ext uri="{FF2B5EF4-FFF2-40B4-BE49-F238E27FC236}">
                <a16:creationId xmlns:a16="http://schemas.microsoft.com/office/drawing/2014/main" id="{702A5EA7-4585-274A-993C-5E97C37A72C4}"/>
              </a:ext>
            </a:extLst>
          </p:cNvPr>
          <p:cNvSpPr txBox="1"/>
          <p:nvPr/>
        </p:nvSpPr>
        <p:spPr>
          <a:xfrm>
            <a:off x="467544" y="1844824"/>
            <a:ext cx="8064896" cy="2246769"/>
          </a:xfrm>
          <a:prstGeom prst="rect">
            <a:avLst/>
          </a:prstGeom>
          <a:noFill/>
        </p:spPr>
        <p:txBody>
          <a:bodyPr wrap="square" rtlCol="0">
            <a:spAutoFit/>
          </a:bodyPr>
          <a:lstStyle/>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Vor der Zulassung soll ein Beratungsgespräch beim </a:t>
            </a:r>
          </a:p>
          <a:p>
            <a:r>
              <a:rPr lang="de-DE" sz="2000" dirty="0">
                <a:latin typeface="Arial" panose="020B0604020202020204" pitchFamily="34" charset="0"/>
                <a:cs typeface="Arial" panose="020B0604020202020204" pitchFamily="34" charset="0"/>
              </a:rPr>
              <a:t>     zuständigen Ausbildungsseminar geführt werden.</a:t>
            </a:r>
          </a:p>
          <a:p>
            <a:pPr marL="342900" indent="-34290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Bei den Beratungsgesprächen ist die zuständige </a:t>
            </a:r>
            <a:r>
              <a:rPr lang="de-DE" sz="2000" dirty="0" smtClean="0">
                <a:latin typeface="Arial" panose="020B0604020202020204" pitchFamily="34" charset="0"/>
                <a:cs typeface="Arial" panose="020B0604020202020204" pitchFamily="34" charset="0"/>
              </a:rPr>
              <a:t>Bezirks-vertrauensperson </a:t>
            </a:r>
            <a:r>
              <a:rPr lang="de-DE" sz="2000" dirty="0">
                <a:latin typeface="Arial" panose="020B0604020202020204" pitchFamily="34" charset="0"/>
                <a:cs typeface="Arial" panose="020B0604020202020204" pitchFamily="34" charset="0"/>
              </a:rPr>
              <a:t>für den schulischen Bereich zugegen. </a:t>
            </a:r>
          </a:p>
          <a:p>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Der Vorbereitungsdienst in Teilzeit ist möglich. </a:t>
            </a:r>
          </a:p>
        </p:txBody>
      </p:sp>
      <p:sp>
        <p:nvSpPr>
          <p:cNvPr id="4"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393874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804248" y="7101408"/>
            <a:ext cx="2026568" cy="360000"/>
          </a:xfrm>
        </p:spPr>
        <p:txBody>
          <a:bodyPr/>
          <a:lstStyle/>
          <a:p>
            <a:endParaRPr lang="de-DE" dirty="0"/>
          </a:p>
        </p:txBody>
      </p:sp>
      <p:sp>
        <p:nvSpPr>
          <p:cNvPr id="5" name="Text Box 5"/>
          <p:cNvSpPr txBox="1">
            <a:spLocks noChangeArrowheads="1"/>
          </p:cNvSpPr>
          <p:nvPr/>
        </p:nvSpPr>
        <p:spPr bwMode="auto">
          <a:xfrm>
            <a:off x="107504" y="4869160"/>
            <a:ext cx="38998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600" dirty="0" smtClean="0"/>
              <a:t>Seminar </a:t>
            </a:r>
            <a:r>
              <a:rPr lang="de-DE" sz="1600" dirty="0"/>
              <a:t>für </a:t>
            </a:r>
            <a:r>
              <a:rPr lang="de-DE" sz="1600" dirty="0" smtClean="0"/>
              <a:t>Ausbildung</a:t>
            </a:r>
          </a:p>
          <a:p>
            <a:pPr eaLnBrk="1" hangingPunct="1"/>
            <a:r>
              <a:rPr lang="de-DE" sz="1600" dirty="0" smtClean="0"/>
              <a:t>und Fortbildung</a:t>
            </a:r>
            <a:r>
              <a:rPr lang="de-DE" sz="1600" dirty="0"/>
              <a:t> </a:t>
            </a:r>
            <a:r>
              <a:rPr lang="de-DE" sz="1600" dirty="0" smtClean="0"/>
              <a:t>der Lehrkräfte</a:t>
            </a:r>
            <a:r>
              <a:rPr lang="de-DE" sz="1600" dirty="0"/>
              <a:t> </a:t>
            </a:r>
            <a:r>
              <a:rPr lang="de-DE" sz="1600" dirty="0" smtClean="0"/>
              <a:t>(GS)</a:t>
            </a:r>
            <a:endParaRPr lang="de-DE" sz="1600" dirty="0"/>
          </a:p>
          <a:p>
            <a:pPr eaLnBrk="1" hangingPunct="1"/>
            <a:r>
              <a:rPr lang="de-DE" sz="1600" dirty="0" smtClean="0"/>
              <a:t>Johann-Hammer-Straße 24, </a:t>
            </a:r>
          </a:p>
          <a:p>
            <a:pPr eaLnBrk="1" hangingPunct="1"/>
            <a:r>
              <a:rPr lang="de-DE" sz="1600" dirty="0" smtClean="0"/>
              <a:t>97980 Bad </a:t>
            </a:r>
            <a:r>
              <a:rPr lang="de-DE" sz="1600" dirty="0"/>
              <a:t>M</a:t>
            </a:r>
            <a:r>
              <a:rPr lang="de-DE" sz="1600" dirty="0" smtClean="0"/>
              <a:t>ergentheim</a:t>
            </a:r>
            <a:endParaRPr lang="de-DE" sz="16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534" y="1060253"/>
            <a:ext cx="3259317" cy="22967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465" y="2833875"/>
            <a:ext cx="3480490" cy="23233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047" y="1860621"/>
            <a:ext cx="3245345" cy="2360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3900792"/>
            <a:ext cx="3307381" cy="24805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feld 10"/>
          <p:cNvSpPr txBox="1"/>
          <p:nvPr/>
        </p:nvSpPr>
        <p:spPr>
          <a:xfrm>
            <a:off x="4927053" y="1054477"/>
            <a:ext cx="352839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dirty="0" smtClean="0"/>
              <a:t>Kontakt:</a:t>
            </a:r>
          </a:p>
          <a:p>
            <a:r>
              <a:rPr lang="de-DE" dirty="0" smtClean="0"/>
              <a:t>www.seminar-mergentheim.de</a:t>
            </a:r>
            <a:endParaRPr lang="de-DE" dirty="0"/>
          </a:p>
        </p:txBody>
      </p:sp>
      <p:sp>
        <p:nvSpPr>
          <p:cNvPr id="3" name="Textfeld 2"/>
          <p:cNvSpPr txBox="1"/>
          <p:nvPr/>
        </p:nvSpPr>
        <p:spPr>
          <a:xfrm>
            <a:off x="191110" y="502841"/>
            <a:ext cx="8629361" cy="400110"/>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5</a:t>
            </a:r>
            <a:r>
              <a:rPr lang="de-DE" sz="2000" b="1" dirty="0" smtClean="0">
                <a:latin typeface="Arial" panose="020B0604020202020204" pitchFamily="34" charset="0"/>
                <a:cs typeface="Arial" panose="020B0604020202020204" pitchFamily="34" charset="0"/>
              </a:rPr>
              <a:t>.2 Seminarspezifische Folien Seminar Bad Mergentheim</a:t>
            </a:r>
            <a:endParaRPr lang="de-DE" sz="2000" b="1" dirty="0">
              <a:latin typeface="Arial" panose="020B0604020202020204" pitchFamily="34" charset="0"/>
              <a:cs typeface="Arial" panose="020B0604020202020204" pitchFamily="34" charset="0"/>
            </a:endParaRPr>
          </a:p>
        </p:txBody>
      </p:sp>
      <p:sp>
        <p:nvSpPr>
          <p:cNvPr id="13"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84211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95965"/>
            <a:ext cx="5328592" cy="537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323528" y="836712"/>
            <a:ext cx="2736304" cy="923330"/>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Ausbildungsschulen des Seminars</a:t>
            </a:r>
          </a:p>
          <a:p>
            <a:r>
              <a:rPr lang="de-DE" dirty="0" smtClean="0">
                <a:latin typeface="Arial" panose="020B0604020202020204" pitchFamily="34" charset="0"/>
                <a:cs typeface="Arial" panose="020B0604020202020204" pitchFamily="34" charset="0"/>
              </a:rPr>
              <a:t>Bad Mergentheim</a:t>
            </a:r>
            <a:endParaRPr lang="de-DE" dirty="0">
              <a:latin typeface="Arial" panose="020B0604020202020204" pitchFamily="34" charset="0"/>
              <a:cs typeface="Arial" panose="020B0604020202020204" pitchFamily="34" charset="0"/>
            </a:endParaRPr>
          </a:p>
        </p:txBody>
      </p:sp>
      <p:sp>
        <p:nvSpPr>
          <p:cNvPr id="6"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417345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txBox="1">
            <a:spLocks noChangeArrowheads="1"/>
          </p:cNvSpPr>
          <p:nvPr/>
        </p:nvSpPr>
        <p:spPr bwMode="auto">
          <a:xfrm>
            <a:off x="827584" y="980728"/>
            <a:ext cx="8713787" cy="3529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2400"/>
              </a:spcBef>
              <a:buNone/>
            </a:pPr>
            <a:r>
              <a:rPr lang="de-DE" altLang="de-DE" sz="1800" dirty="0" smtClean="0">
                <a:solidFill>
                  <a:schemeClr val="tx1"/>
                </a:solidFill>
              </a:rPr>
              <a:t>Alle</a:t>
            </a:r>
          </a:p>
          <a:p>
            <a:pPr marL="342900" indent="-342900">
              <a:spcBef>
                <a:spcPts val="2400"/>
              </a:spcBef>
            </a:pPr>
            <a:r>
              <a:rPr lang="de-DE" altLang="de-DE" sz="1800" dirty="0" smtClean="0">
                <a:solidFill>
                  <a:schemeClr val="tx1"/>
                </a:solidFill>
              </a:rPr>
              <a:t>Grundschulen</a:t>
            </a:r>
          </a:p>
          <a:p>
            <a:pPr marL="342900" indent="-342900">
              <a:spcBef>
                <a:spcPts val="2400"/>
              </a:spcBef>
            </a:pPr>
            <a:r>
              <a:rPr lang="de-DE" altLang="de-DE" sz="1800" dirty="0">
                <a:solidFill>
                  <a:schemeClr val="tx1"/>
                </a:solidFill>
              </a:rPr>
              <a:t>Grund- und Haupt-/Werkrealschulen</a:t>
            </a:r>
          </a:p>
          <a:p>
            <a:pPr marL="342900" indent="-342900">
              <a:spcBef>
                <a:spcPts val="2400"/>
              </a:spcBef>
            </a:pPr>
            <a:r>
              <a:rPr lang="de-DE" altLang="de-DE" sz="1800" dirty="0" smtClean="0">
                <a:solidFill>
                  <a:schemeClr val="tx1"/>
                </a:solidFill>
              </a:rPr>
              <a:t>Gemeinschaftsschulen</a:t>
            </a:r>
          </a:p>
          <a:p>
            <a:pPr marL="0" indent="0">
              <a:spcBef>
                <a:spcPts val="2400"/>
              </a:spcBef>
              <a:buNone/>
            </a:pPr>
            <a:r>
              <a:rPr lang="de-DE" altLang="de-DE" sz="1800" dirty="0" smtClean="0">
                <a:solidFill>
                  <a:schemeClr val="tx1"/>
                </a:solidFill>
              </a:rPr>
              <a:t>im Schulamtsbezirk Künzelsau</a:t>
            </a:r>
          </a:p>
          <a:p>
            <a:pPr marL="0" indent="0">
              <a:spcBef>
                <a:spcPts val="2400"/>
              </a:spcBef>
              <a:buNone/>
            </a:pPr>
            <a:endParaRPr lang="de-DE" altLang="de-DE" sz="1800" dirty="0" smtClean="0">
              <a:solidFill>
                <a:schemeClr val="tx1"/>
              </a:solidFill>
            </a:endParaRPr>
          </a:p>
          <a:p>
            <a:pPr marL="0" indent="0">
              <a:spcBef>
                <a:spcPts val="2400"/>
              </a:spcBef>
              <a:buNone/>
            </a:pPr>
            <a:r>
              <a:rPr lang="de-DE" altLang="de-DE" sz="1800" dirty="0" smtClean="0">
                <a:solidFill>
                  <a:schemeClr val="tx1"/>
                </a:solidFill>
              </a:rPr>
              <a:t>Alle Grundschulen im eingezeichneten Bereich des</a:t>
            </a:r>
          </a:p>
          <a:p>
            <a:pPr marL="0" indent="0">
              <a:spcBef>
                <a:spcPts val="2400"/>
              </a:spcBef>
              <a:buNone/>
            </a:pPr>
            <a:r>
              <a:rPr lang="de-DE" altLang="de-DE" sz="1800" dirty="0" smtClean="0">
                <a:solidFill>
                  <a:schemeClr val="tx1"/>
                </a:solidFill>
              </a:rPr>
              <a:t>Neckar-Odenwaldkreises</a:t>
            </a:r>
          </a:p>
        </p:txBody>
      </p:sp>
      <p:sp>
        <p:nvSpPr>
          <p:cNvPr id="3"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419883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rot="16200000">
            <a:off x="6070743" y="2990126"/>
            <a:ext cx="4872037" cy="865187"/>
          </a:xfrm>
          <a:prstGeom prst="rect">
            <a:avLst/>
          </a:prstGeom>
          <a:solidFill>
            <a:srgbClr val="CCFFFF"/>
          </a:solidFill>
          <a:ln w="12700">
            <a:solidFill>
              <a:schemeClr val="tx1"/>
            </a:solidFill>
            <a:miter lim="800000"/>
            <a:headEnd/>
            <a:tailEnd/>
          </a:ln>
          <a:effectLst/>
        </p:spPr>
        <p:txBody>
          <a:bodyPr wrap="none" anchor="ctr"/>
          <a:lstStyle/>
          <a:p>
            <a:pPr algn="ctr" eaLnBrk="0" hangingPunct="0">
              <a:spcBef>
                <a:spcPts val="400"/>
              </a:spcBef>
              <a:buClr>
                <a:schemeClr val="accent2"/>
              </a:buClr>
              <a:buFont typeface="Monotype Sorts" charset="0"/>
              <a:buNone/>
              <a:defRPr/>
            </a:pPr>
            <a:r>
              <a:rPr kumimoji="1" lang="de-DE" dirty="0">
                <a:latin typeface="Arial" panose="020B0604020202020204" pitchFamily="34" charset="0"/>
                <a:ea typeface="ＭＳ Ｐゴシック" charset="0"/>
                <a:cs typeface="Arial" panose="020B0604020202020204" pitchFamily="34" charset="0"/>
              </a:rPr>
              <a:t>Schuldienst an Grundschulen </a:t>
            </a:r>
          </a:p>
        </p:txBody>
      </p:sp>
      <p:grpSp>
        <p:nvGrpSpPr>
          <p:cNvPr id="5" name="Group 9"/>
          <p:cNvGrpSpPr>
            <a:grpSpLocks/>
          </p:cNvGrpSpPr>
          <p:nvPr/>
        </p:nvGrpSpPr>
        <p:grpSpPr bwMode="auto">
          <a:xfrm>
            <a:off x="225568" y="986701"/>
            <a:ext cx="2498725" cy="4872037"/>
            <a:chOff x="510" y="2201"/>
            <a:chExt cx="1801" cy="1567"/>
          </a:xfrm>
          <a:solidFill>
            <a:srgbClr val="FFFF99"/>
          </a:solidFill>
        </p:grpSpPr>
        <p:sp>
          <p:nvSpPr>
            <p:cNvPr id="6" name="Rectangle 10"/>
            <p:cNvSpPr>
              <a:spLocks noChangeArrowheads="1"/>
            </p:cNvSpPr>
            <p:nvPr/>
          </p:nvSpPr>
          <p:spPr bwMode="auto">
            <a:xfrm>
              <a:off x="510" y="2201"/>
              <a:ext cx="1506" cy="1567"/>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ts val="600"/>
                </a:spcBef>
                <a:spcAft>
                  <a:spcPts val="600"/>
                </a:spcAft>
                <a:buClr>
                  <a:schemeClr val="accent2"/>
                </a:buClr>
                <a:buFont typeface="Monotype Sorts" charset="2"/>
                <a:buNone/>
                <a:defRPr/>
              </a:pPr>
              <a:r>
                <a:rPr kumimoji="1" lang="de-DE" altLang="de-DE" sz="1800" b="1" dirty="0">
                  <a:cs typeface="Arial" panose="020B0604020202020204" pitchFamily="34" charset="0"/>
                </a:rPr>
                <a:t>Studium Lehramt</a:t>
              </a:r>
              <a:r>
                <a:rPr kumimoji="1" lang="de-DE" altLang="de-DE" sz="1800" dirty="0">
                  <a:cs typeface="Arial" panose="020B0604020202020204" pitchFamily="34" charset="0"/>
                </a:rPr>
                <a:t/>
              </a:r>
              <a:br>
                <a:rPr kumimoji="1" lang="de-DE" altLang="de-DE" sz="1800" dirty="0">
                  <a:cs typeface="Arial" panose="020B0604020202020204" pitchFamily="34" charset="0"/>
                </a:rPr>
              </a:br>
              <a:endParaRPr kumimoji="1" lang="de-DE" altLang="de-DE" sz="1800" dirty="0">
                <a:cs typeface="Arial" panose="020B0604020202020204" pitchFamily="34" charset="0"/>
              </a:endParaRPr>
            </a:p>
            <a:p>
              <a:pPr algn="ctr">
                <a:spcBef>
                  <a:spcPts val="600"/>
                </a:spcBef>
                <a:spcAft>
                  <a:spcPts val="600"/>
                </a:spcAft>
                <a:buClr>
                  <a:schemeClr val="accent2"/>
                </a:buClr>
                <a:buFont typeface="Monotype Sorts" charset="2"/>
                <a:buNone/>
                <a:defRPr/>
              </a:pPr>
              <a:r>
                <a:rPr kumimoji="1" lang="de-DE" altLang="de-DE" sz="1800" dirty="0">
                  <a:cs typeface="Arial" panose="020B0604020202020204" pitchFamily="34" charset="0"/>
                </a:rPr>
                <a:t>Grundschule</a:t>
              </a:r>
            </a:p>
            <a:p>
              <a:pPr algn="ctr">
                <a:spcBef>
                  <a:spcPts val="600"/>
                </a:spcBef>
                <a:spcAft>
                  <a:spcPts val="600"/>
                </a:spcAft>
                <a:buClr>
                  <a:schemeClr val="accent2"/>
                </a:buClr>
                <a:buFont typeface="Monotype Sorts" charset="2"/>
                <a:buNone/>
                <a:defRPr/>
              </a:pPr>
              <a:r>
                <a:rPr kumimoji="1" lang="de-DE" altLang="de-DE" sz="1800" dirty="0">
                  <a:cs typeface="Arial" panose="020B0604020202020204" pitchFamily="34" charset="0"/>
                </a:rPr>
                <a:t/>
              </a:r>
              <a:br>
                <a:rPr kumimoji="1" lang="de-DE" altLang="de-DE" sz="1800" dirty="0">
                  <a:cs typeface="Arial" panose="020B0604020202020204" pitchFamily="34" charset="0"/>
                </a:rPr>
              </a:br>
              <a:r>
                <a:rPr kumimoji="1" lang="de-DE" altLang="de-DE" sz="1600" dirty="0">
                  <a:cs typeface="Arial" panose="020B0604020202020204" pitchFamily="34" charset="0"/>
                </a:rPr>
                <a:t>--</a:t>
              </a:r>
            </a:p>
            <a:p>
              <a:pPr algn="ctr">
                <a:buClr>
                  <a:schemeClr val="accent2"/>
                </a:buClr>
                <a:buFont typeface="Monotype Sorts" charset="2"/>
                <a:buNone/>
                <a:defRPr/>
              </a:pPr>
              <a:r>
                <a:rPr kumimoji="1" lang="de-DE" altLang="de-DE" sz="1800" dirty="0">
                  <a:cs typeface="Arial" panose="020B0604020202020204" pitchFamily="34" charset="0"/>
                </a:rPr>
                <a:t>Pädagogische</a:t>
              </a:r>
              <a:br>
                <a:rPr kumimoji="1" lang="de-DE" altLang="de-DE" sz="1800" dirty="0">
                  <a:cs typeface="Arial" panose="020B0604020202020204" pitchFamily="34" charset="0"/>
                </a:rPr>
              </a:br>
              <a:r>
                <a:rPr kumimoji="1" lang="de-DE" altLang="de-DE" sz="1800" dirty="0">
                  <a:cs typeface="Arial" panose="020B0604020202020204" pitchFamily="34" charset="0"/>
                </a:rPr>
                <a:t>Hochschulen</a:t>
              </a:r>
              <a:br>
                <a:rPr kumimoji="1" lang="de-DE" altLang="de-DE" sz="1800" dirty="0">
                  <a:cs typeface="Arial" panose="020B0604020202020204" pitchFamily="34" charset="0"/>
                </a:rPr>
              </a:br>
              <a:r>
                <a:rPr kumimoji="1" lang="de-DE" altLang="de-DE" sz="1400" b="1" dirty="0">
                  <a:solidFill>
                    <a:schemeClr val="accent2"/>
                  </a:solidFill>
                  <a:cs typeface="Arial" panose="020B0604020202020204" pitchFamily="34" charset="0"/>
                </a:rPr>
                <a:t> </a:t>
              </a:r>
              <a:r>
                <a:rPr kumimoji="1" lang="de-DE" altLang="de-DE" sz="1600" b="1" dirty="0">
                  <a:solidFill>
                    <a:schemeClr val="accent2"/>
                  </a:solidFill>
                  <a:cs typeface="Arial" panose="020B0604020202020204" pitchFamily="34" charset="0"/>
                </a:rPr>
                <a:t>Freiburg</a:t>
              </a:r>
            </a:p>
            <a:p>
              <a:pPr algn="ctr">
                <a:buClr>
                  <a:schemeClr val="accent2"/>
                </a:buClr>
                <a:buFont typeface="Monotype Sorts" charset="2"/>
                <a:buNone/>
                <a:defRPr/>
              </a:pPr>
              <a:r>
                <a:rPr kumimoji="1" lang="de-DE" altLang="de-DE" sz="1600" b="1" dirty="0">
                  <a:solidFill>
                    <a:schemeClr val="accent2"/>
                  </a:solidFill>
                  <a:cs typeface="Arial" panose="020B0604020202020204" pitchFamily="34" charset="0"/>
                </a:rPr>
                <a:t>Heidelberg</a:t>
              </a:r>
            </a:p>
            <a:p>
              <a:pPr algn="ctr">
                <a:spcBef>
                  <a:spcPct val="20000"/>
                </a:spcBef>
                <a:buClr>
                  <a:schemeClr val="tx1"/>
                </a:buClr>
                <a:defRPr/>
              </a:pPr>
              <a:r>
                <a:rPr kumimoji="1" lang="de-DE" altLang="de-DE" sz="1600" b="1" dirty="0">
                  <a:solidFill>
                    <a:schemeClr val="accent2"/>
                  </a:solidFill>
                  <a:cs typeface="Arial" panose="020B0604020202020204" pitchFamily="34" charset="0"/>
                </a:rPr>
                <a:t> Karlsruhe</a:t>
              </a:r>
            </a:p>
            <a:p>
              <a:pPr algn="ctr">
                <a:spcBef>
                  <a:spcPct val="20000"/>
                </a:spcBef>
                <a:buClr>
                  <a:schemeClr val="tx1"/>
                </a:buClr>
                <a:defRPr/>
              </a:pPr>
              <a:r>
                <a:rPr kumimoji="1" lang="de-DE" altLang="de-DE" sz="1600" b="1" dirty="0">
                  <a:solidFill>
                    <a:schemeClr val="accent2"/>
                  </a:solidFill>
                  <a:cs typeface="Arial" panose="020B0604020202020204" pitchFamily="34" charset="0"/>
                </a:rPr>
                <a:t> Ludwigsburg </a:t>
              </a:r>
            </a:p>
            <a:p>
              <a:pPr algn="ctr">
                <a:spcBef>
                  <a:spcPct val="20000"/>
                </a:spcBef>
                <a:buClr>
                  <a:schemeClr val="tx1"/>
                </a:buClr>
                <a:defRPr/>
              </a:pPr>
              <a:r>
                <a:rPr kumimoji="1" lang="de-DE" altLang="de-DE" sz="1600" b="1" dirty="0">
                  <a:solidFill>
                    <a:schemeClr val="accent2"/>
                  </a:solidFill>
                  <a:cs typeface="Arial" panose="020B0604020202020204" pitchFamily="34" charset="0"/>
                </a:rPr>
                <a:t> Schw. Gmünd</a:t>
              </a:r>
            </a:p>
            <a:p>
              <a:pPr algn="ctr">
                <a:spcBef>
                  <a:spcPct val="20000"/>
                </a:spcBef>
                <a:buClr>
                  <a:schemeClr val="tx1"/>
                </a:buClr>
                <a:defRPr/>
              </a:pPr>
              <a:r>
                <a:rPr kumimoji="1" lang="de-DE" altLang="de-DE" sz="1600" b="1" dirty="0">
                  <a:solidFill>
                    <a:schemeClr val="accent2"/>
                  </a:solidFill>
                  <a:cs typeface="Arial" panose="020B0604020202020204" pitchFamily="34" charset="0"/>
                </a:rPr>
                <a:t>Weingarten</a:t>
              </a:r>
            </a:p>
          </p:txBody>
        </p:sp>
        <p:sp>
          <p:nvSpPr>
            <p:cNvPr id="7" name="Rectangle 11"/>
            <p:cNvSpPr>
              <a:spLocks noChangeArrowheads="1"/>
            </p:cNvSpPr>
            <p:nvPr/>
          </p:nvSpPr>
          <p:spPr bwMode="auto">
            <a:xfrm rot="-5400000">
              <a:off x="1404" y="2861"/>
              <a:ext cx="1566" cy="248"/>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lgn="ctr" eaLnBrk="0" hangingPunct="0">
                <a:spcBef>
                  <a:spcPct val="20000"/>
                </a:spcBef>
                <a:buClr>
                  <a:schemeClr val="accent2"/>
                </a:buClr>
                <a:buFont typeface="Monotype Sorts" charset="0"/>
                <a:buNone/>
                <a:defRPr/>
              </a:pPr>
              <a:r>
                <a:rPr kumimoji="1" lang="de-DE" b="1" dirty="0">
                  <a:latin typeface="Arial" panose="020B0604020202020204" pitchFamily="34" charset="0"/>
                  <a:ea typeface="ＭＳ Ｐゴシック" charset="0"/>
                  <a:cs typeface="Arial" panose="020B0604020202020204" pitchFamily="34" charset="0"/>
                </a:rPr>
                <a:t>I. Staatsexamen oder Masterabschluss</a:t>
              </a:r>
            </a:p>
          </p:txBody>
        </p:sp>
      </p:grpSp>
      <p:sp>
        <p:nvSpPr>
          <p:cNvPr id="8" name="Rectangle 14"/>
          <p:cNvSpPr>
            <a:spLocks noChangeArrowheads="1"/>
          </p:cNvSpPr>
          <p:nvPr/>
        </p:nvSpPr>
        <p:spPr bwMode="auto">
          <a:xfrm rot="16200000">
            <a:off x="4725337" y="3259207"/>
            <a:ext cx="4868862" cy="330200"/>
          </a:xfrm>
          <a:prstGeom prst="rect">
            <a:avLst/>
          </a:prstGeom>
          <a:solidFill>
            <a:srgbClr val="99FF99"/>
          </a:solidFill>
          <a:ln w="12700">
            <a:solidFill>
              <a:schemeClr val="tx1"/>
            </a:solidFill>
            <a:miter lim="800000"/>
            <a:headEnd/>
            <a:tailEnd/>
          </a:ln>
          <a:effectLst/>
        </p:spPr>
        <p:txBody>
          <a:bodyPr wrap="none" anchor="ctr"/>
          <a:lstStyle/>
          <a:p>
            <a:pPr algn="ctr" eaLnBrk="0" hangingPunct="0">
              <a:spcBef>
                <a:spcPct val="20000"/>
              </a:spcBef>
              <a:buClr>
                <a:schemeClr val="accent2"/>
              </a:buClr>
              <a:buFont typeface="Monotype Sorts" charset="0"/>
              <a:buNone/>
              <a:defRPr/>
            </a:pPr>
            <a:r>
              <a:rPr kumimoji="1" lang="de-DE" b="1" dirty="0">
                <a:latin typeface="Arial" panose="020B0604020202020204" pitchFamily="34" charset="0"/>
                <a:ea typeface="ＭＳ Ｐゴシック" charset="0"/>
                <a:cs typeface="Arial" panose="020B0604020202020204" pitchFamily="34" charset="0"/>
              </a:rPr>
              <a:t> </a:t>
            </a:r>
            <a:r>
              <a:rPr kumimoji="1" lang="de-DE" b="1" dirty="0" err="1">
                <a:latin typeface="Arial" panose="020B0604020202020204" pitchFamily="34" charset="0"/>
                <a:ea typeface="ＭＳ Ｐゴシック" charset="0"/>
                <a:cs typeface="Arial" panose="020B0604020202020204" pitchFamily="34" charset="0"/>
              </a:rPr>
              <a:t>Abschließenede</a:t>
            </a:r>
            <a:r>
              <a:rPr kumimoji="1" lang="de-DE" b="1" dirty="0">
                <a:latin typeface="Arial" panose="020B0604020202020204" pitchFamily="34" charset="0"/>
                <a:ea typeface="ＭＳ Ｐゴシック" charset="0"/>
                <a:cs typeface="Arial" panose="020B0604020202020204" pitchFamily="34" charset="0"/>
              </a:rPr>
              <a:t> Staatsprüfung</a:t>
            </a:r>
          </a:p>
        </p:txBody>
      </p:sp>
      <p:sp>
        <p:nvSpPr>
          <p:cNvPr id="9" name="Rectangle 15"/>
          <p:cNvSpPr>
            <a:spLocks noChangeArrowheads="1"/>
          </p:cNvSpPr>
          <p:nvPr/>
        </p:nvSpPr>
        <p:spPr bwMode="auto">
          <a:xfrm>
            <a:off x="3394218" y="989876"/>
            <a:ext cx="3455987" cy="4868862"/>
          </a:xfrm>
          <a:prstGeom prst="rect">
            <a:avLst/>
          </a:prstGeom>
          <a:solidFill>
            <a:srgbClr val="99FF99"/>
          </a:solidFill>
          <a:ln w="12700">
            <a:solidFill>
              <a:schemeClr val="tx1"/>
            </a:solid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buClr>
                <a:schemeClr val="accent2"/>
              </a:buClr>
              <a:defRPr/>
            </a:pPr>
            <a:r>
              <a:rPr kumimoji="1" lang="de-DE" altLang="de-DE" sz="1600" b="1" dirty="0">
                <a:cs typeface="Arial" panose="020B0604020202020204" pitchFamily="34" charset="0"/>
              </a:rPr>
              <a:t>Vorbereitungsdienst 18 Monate</a:t>
            </a:r>
          </a:p>
          <a:p>
            <a:pPr algn="ctr">
              <a:spcBef>
                <a:spcPts val="1200"/>
              </a:spcBef>
              <a:buClr>
                <a:schemeClr val="accent2"/>
              </a:buClr>
              <a:defRPr/>
            </a:pPr>
            <a:r>
              <a:rPr kumimoji="1" lang="de-DE" altLang="de-DE" sz="1600" dirty="0">
                <a:cs typeface="Arial" panose="020B0604020202020204" pitchFamily="34" charset="0"/>
              </a:rPr>
              <a:t>10 Seminare Lehramt Grundschule</a:t>
            </a:r>
            <a:br>
              <a:rPr kumimoji="1" lang="de-DE" altLang="de-DE" sz="1600" dirty="0">
                <a:cs typeface="Arial" panose="020B0604020202020204" pitchFamily="34" charset="0"/>
              </a:rPr>
            </a:br>
            <a:r>
              <a:rPr kumimoji="1" lang="de-DE" altLang="de-DE" sz="1600" b="1" dirty="0">
                <a:solidFill>
                  <a:schemeClr val="accent2"/>
                </a:solidFill>
                <a:cs typeface="Arial" panose="020B0604020202020204" pitchFamily="34" charset="0"/>
              </a:rPr>
              <a:t>Albstadt, Bad Mergentheim,</a:t>
            </a:r>
            <a:br>
              <a:rPr kumimoji="1" lang="de-DE" altLang="de-DE" sz="1600" b="1" dirty="0">
                <a:solidFill>
                  <a:schemeClr val="accent2"/>
                </a:solidFill>
                <a:cs typeface="Arial" panose="020B0604020202020204" pitchFamily="34" charset="0"/>
              </a:rPr>
            </a:br>
            <a:r>
              <a:rPr kumimoji="1" lang="de-DE" altLang="de-DE" sz="1600" b="1" dirty="0">
                <a:solidFill>
                  <a:schemeClr val="accent2"/>
                </a:solidFill>
                <a:cs typeface="Arial" panose="020B0604020202020204" pitchFamily="34" charset="0"/>
              </a:rPr>
              <a:t>Freudenstadt, Heilbronn, </a:t>
            </a:r>
            <a:br>
              <a:rPr kumimoji="1" lang="de-DE" altLang="de-DE" sz="1600" b="1" dirty="0">
                <a:solidFill>
                  <a:schemeClr val="accent2"/>
                </a:solidFill>
                <a:cs typeface="Arial" panose="020B0604020202020204" pitchFamily="34" charset="0"/>
              </a:rPr>
            </a:br>
            <a:r>
              <a:rPr kumimoji="1" lang="de-DE" altLang="de-DE" sz="1600" b="1" dirty="0">
                <a:solidFill>
                  <a:schemeClr val="accent2"/>
                </a:solidFill>
                <a:cs typeface="Arial" panose="020B0604020202020204" pitchFamily="34" charset="0"/>
              </a:rPr>
              <a:t>Laupheim, Lörrach, Nürtingen, </a:t>
            </a:r>
            <a:br>
              <a:rPr kumimoji="1" lang="de-DE" altLang="de-DE" sz="1600" b="1" dirty="0">
                <a:solidFill>
                  <a:schemeClr val="accent2"/>
                </a:solidFill>
                <a:cs typeface="Arial" panose="020B0604020202020204" pitchFamily="34" charset="0"/>
              </a:rPr>
            </a:br>
            <a:r>
              <a:rPr kumimoji="1" lang="de-DE" altLang="de-DE" sz="1600" b="1" dirty="0">
                <a:solidFill>
                  <a:schemeClr val="accent2"/>
                </a:solidFill>
                <a:cs typeface="Arial" panose="020B0604020202020204" pitchFamily="34" charset="0"/>
              </a:rPr>
              <a:t>Offenburg, Pforzheim </a:t>
            </a:r>
            <a:br>
              <a:rPr kumimoji="1" lang="de-DE" altLang="de-DE" sz="1600" b="1" dirty="0">
                <a:solidFill>
                  <a:schemeClr val="accent2"/>
                </a:solidFill>
                <a:cs typeface="Arial" panose="020B0604020202020204" pitchFamily="34" charset="0"/>
              </a:rPr>
            </a:br>
            <a:r>
              <a:rPr kumimoji="1" lang="de-DE" altLang="de-DE" sz="1600" b="1" dirty="0">
                <a:solidFill>
                  <a:schemeClr val="accent2"/>
                </a:solidFill>
                <a:cs typeface="Arial" panose="020B0604020202020204" pitchFamily="34" charset="0"/>
              </a:rPr>
              <a:t>und Sindelfingen</a:t>
            </a:r>
          </a:p>
          <a:p>
            <a:pPr algn="ctr">
              <a:spcBef>
                <a:spcPct val="20000"/>
              </a:spcBef>
              <a:buClr>
                <a:schemeClr val="accent2"/>
              </a:buClr>
              <a:defRPr/>
            </a:pPr>
            <a:endParaRPr kumimoji="1" lang="de-DE" altLang="de-DE" sz="1600" dirty="0">
              <a:cs typeface="Arial" panose="020B0604020202020204" pitchFamily="34" charset="0"/>
            </a:endParaRPr>
          </a:p>
          <a:p>
            <a:pPr algn="ctr">
              <a:buClr>
                <a:schemeClr val="accent2"/>
              </a:buClr>
              <a:buFont typeface="Monotype Sorts" charset="2"/>
              <a:buNone/>
              <a:defRPr/>
            </a:pPr>
            <a:r>
              <a:rPr kumimoji="1" lang="de-DE" altLang="de-DE" sz="1600" b="1" dirty="0">
                <a:solidFill>
                  <a:schemeClr val="accent2"/>
                </a:solidFill>
                <a:cs typeface="Arial" panose="020B0604020202020204" pitchFamily="34" charset="0"/>
              </a:rPr>
              <a:t> </a:t>
            </a:r>
            <a:br>
              <a:rPr kumimoji="1" lang="de-DE" altLang="de-DE" sz="1600" b="1" dirty="0">
                <a:solidFill>
                  <a:schemeClr val="accent2"/>
                </a:solidFill>
                <a:cs typeface="Arial" panose="020B0604020202020204" pitchFamily="34" charset="0"/>
              </a:rPr>
            </a:br>
            <a:r>
              <a:rPr kumimoji="1" lang="de-DE" altLang="de-DE" sz="1600" dirty="0">
                <a:cs typeface="Arial" panose="020B0604020202020204" pitchFamily="34" charset="0"/>
              </a:rPr>
              <a:t>4</a:t>
            </a:r>
            <a:r>
              <a:rPr kumimoji="1" lang="de-DE" altLang="de-DE" sz="1600" b="1" dirty="0">
                <a:solidFill>
                  <a:schemeClr val="accent2"/>
                </a:solidFill>
                <a:cs typeface="Arial" panose="020B0604020202020204" pitchFamily="34" charset="0"/>
              </a:rPr>
              <a:t> </a:t>
            </a:r>
            <a:r>
              <a:rPr kumimoji="1" lang="de-DE" altLang="de-DE" sz="1600" dirty="0">
                <a:cs typeface="Arial" panose="020B0604020202020204" pitchFamily="34" charset="0"/>
              </a:rPr>
              <a:t>Seminare Lehramt Grundschule </a:t>
            </a:r>
            <a:br>
              <a:rPr kumimoji="1" lang="de-DE" altLang="de-DE" sz="1600" dirty="0">
                <a:cs typeface="Arial" panose="020B0604020202020204" pitchFamily="34" charset="0"/>
              </a:rPr>
            </a:br>
            <a:r>
              <a:rPr kumimoji="1" lang="de-DE" altLang="de-DE" sz="1600" u="sng" dirty="0">
                <a:cs typeface="Arial" panose="020B0604020202020204" pitchFamily="34" charset="0"/>
              </a:rPr>
              <a:t>und</a:t>
            </a:r>
            <a:r>
              <a:rPr kumimoji="1" lang="de-DE" altLang="de-DE" sz="1600" dirty="0">
                <a:cs typeface="Arial" panose="020B0604020202020204" pitchFamily="34" charset="0"/>
              </a:rPr>
              <a:t> Werkreal-, Hauptschule- und </a:t>
            </a:r>
            <a:br>
              <a:rPr kumimoji="1" lang="de-DE" altLang="de-DE" sz="1600" dirty="0">
                <a:cs typeface="Arial" panose="020B0604020202020204" pitchFamily="34" charset="0"/>
              </a:rPr>
            </a:br>
            <a:r>
              <a:rPr kumimoji="1" lang="de-DE" altLang="de-DE" sz="1600" dirty="0">
                <a:cs typeface="Arial" panose="020B0604020202020204" pitchFamily="34" charset="0"/>
              </a:rPr>
              <a:t>Realschule </a:t>
            </a:r>
            <a:endParaRPr kumimoji="1" lang="de-DE" altLang="ja-JP" sz="1600" dirty="0">
              <a:cs typeface="Arial" panose="020B0604020202020204" pitchFamily="34" charset="0"/>
            </a:endParaRPr>
          </a:p>
          <a:p>
            <a:pPr algn="ctr">
              <a:buClr>
                <a:schemeClr val="accent2"/>
              </a:buClr>
              <a:buFont typeface="Monotype Sorts" charset="2"/>
              <a:buNone/>
              <a:defRPr/>
            </a:pPr>
            <a:r>
              <a:rPr kumimoji="1" lang="de-DE" altLang="de-DE" sz="1600" b="1" dirty="0" smtClean="0">
                <a:solidFill>
                  <a:schemeClr val="accent2"/>
                </a:solidFill>
                <a:cs typeface="Arial" panose="020B0604020202020204" pitchFamily="34" charset="0"/>
              </a:rPr>
              <a:t>Mannheim, Rottweil</a:t>
            </a:r>
            <a:r>
              <a:rPr kumimoji="1" lang="de-DE" altLang="de-DE" sz="1600" b="1" dirty="0">
                <a:solidFill>
                  <a:schemeClr val="accent2"/>
                </a:solidFill>
                <a:cs typeface="Arial" panose="020B0604020202020204" pitchFamily="34" charset="0"/>
              </a:rPr>
              <a:t>, </a:t>
            </a:r>
            <a:r>
              <a:rPr kumimoji="1" lang="de-DE" altLang="de-DE" sz="1600" b="1" dirty="0" smtClean="0">
                <a:solidFill>
                  <a:schemeClr val="accent2"/>
                </a:solidFill>
                <a:cs typeface="Arial" panose="020B0604020202020204" pitchFamily="34" charset="0"/>
              </a:rPr>
              <a:t/>
            </a:r>
            <a:br>
              <a:rPr kumimoji="1" lang="de-DE" altLang="de-DE" sz="1600" b="1" dirty="0" smtClean="0">
                <a:solidFill>
                  <a:schemeClr val="accent2"/>
                </a:solidFill>
                <a:cs typeface="Arial" panose="020B0604020202020204" pitchFamily="34" charset="0"/>
              </a:rPr>
            </a:br>
            <a:r>
              <a:rPr kumimoji="1" lang="de-DE" altLang="de-DE" sz="1600" b="1" dirty="0" smtClean="0">
                <a:solidFill>
                  <a:schemeClr val="accent2"/>
                </a:solidFill>
                <a:cs typeface="Arial" panose="020B0604020202020204" pitchFamily="34" charset="0"/>
              </a:rPr>
              <a:t>Schwäbisch Gmünd, Weingarten</a:t>
            </a:r>
            <a:r>
              <a:rPr kumimoji="1" lang="de-DE" altLang="de-DE" sz="1800" dirty="0">
                <a:cs typeface="Arial" panose="020B0604020202020204" pitchFamily="34" charset="0"/>
              </a:rPr>
              <a:t/>
            </a:r>
            <a:br>
              <a:rPr kumimoji="1" lang="de-DE" altLang="de-DE" sz="1800" dirty="0">
                <a:cs typeface="Arial" panose="020B0604020202020204" pitchFamily="34" charset="0"/>
              </a:rPr>
            </a:br>
            <a:endParaRPr kumimoji="1" lang="de-DE" altLang="de-DE" sz="1400" b="1" dirty="0">
              <a:cs typeface="Arial" panose="020B0604020202020204" pitchFamily="34" charset="0"/>
            </a:endParaRPr>
          </a:p>
        </p:txBody>
      </p:sp>
      <p:sp>
        <p:nvSpPr>
          <p:cNvPr id="10" name="AutoShape 16"/>
          <p:cNvSpPr>
            <a:spLocks noChangeArrowheads="1"/>
          </p:cNvSpPr>
          <p:nvPr/>
        </p:nvSpPr>
        <p:spPr bwMode="auto">
          <a:xfrm>
            <a:off x="2817955" y="3121888"/>
            <a:ext cx="454025" cy="671513"/>
          </a:xfrm>
          <a:custGeom>
            <a:avLst/>
            <a:gdLst>
              <a:gd name="T0" fmla="*/ 150450411 w 21600"/>
              <a:gd name="T1" fmla="*/ 0 h 21600"/>
              <a:gd name="T2" fmla="*/ 0 w 21600"/>
              <a:gd name="T3" fmla="*/ 324508751 h 21600"/>
              <a:gd name="T4" fmla="*/ 150450411 w 21600"/>
              <a:gd name="T5" fmla="*/ 649016537 h 21600"/>
              <a:gd name="T6" fmla="*/ 200600394 w 21600"/>
              <a:gd name="T7" fmla="*/ 32450875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de-DE"/>
          </a:p>
        </p:txBody>
      </p:sp>
      <p:sp>
        <p:nvSpPr>
          <p:cNvPr id="11" name="Rectangle 17"/>
          <p:cNvSpPr>
            <a:spLocks noChangeArrowheads="1"/>
          </p:cNvSpPr>
          <p:nvPr/>
        </p:nvSpPr>
        <p:spPr bwMode="auto">
          <a:xfrm>
            <a:off x="138398" y="429639"/>
            <a:ext cx="57499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b="1" dirty="0"/>
              <a:t>1. Von der Hochschule an ein Seminar</a:t>
            </a:r>
          </a:p>
        </p:txBody>
      </p:sp>
      <p:sp>
        <p:nvSpPr>
          <p:cNvPr id="12" name="AutoShape 18"/>
          <p:cNvSpPr>
            <a:spLocks noChangeArrowheads="1"/>
          </p:cNvSpPr>
          <p:nvPr/>
        </p:nvSpPr>
        <p:spPr bwMode="auto">
          <a:xfrm>
            <a:off x="7426468" y="3171101"/>
            <a:ext cx="454025" cy="671512"/>
          </a:xfrm>
          <a:custGeom>
            <a:avLst/>
            <a:gdLst>
              <a:gd name="T0" fmla="*/ 150450411 w 21600"/>
              <a:gd name="T1" fmla="*/ 0 h 21600"/>
              <a:gd name="T2" fmla="*/ 0 w 21600"/>
              <a:gd name="T3" fmla="*/ 324507801 h 21600"/>
              <a:gd name="T4" fmla="*/ 150450411 w 21600"/>
              <a:gd name="T5" fmla="*/ 649014607 h 21600"/>
              <a:gd name="T6" fmla="*/ 200600394 w 21600"/>
              <a:gd name="T7" fmla="*/ 3245078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de-DE"/>
          </a:p>
        </p:txBody>
      </p:sp>
      <p:sp>
        <p:nvSpPr>
          <p:cNvPr id="13"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214521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839165634"/>
              </p:ext>
            </p:extLst>
          </p:nvPr>
        </p:nvGraphicFramePr>
        <p:xfrm>
          <a:off x="1115616" y="1196752"/>
          <a:ext cx="7056786" cy="4144225"/>
        </p:xfrm>
        <a:graphic>
          <a:graphicData uri="http://schemas.openxmlformats.org/drawingml/2006/table">
            <a:tbl>
              <a:tblPr firstRow="1" bandRow="1">
                <a:tableStyleId>{5C22544A-7EE6-4342-B048-85BDC9FD1C3A}</a:tableStyleId>
              </a:tblPr>
              <a:tblGrid>
                <a:gridCol w="1176131">
                  <a:extLst>
                    <a:ext uri="{9D8B030D-6E8A-4147-A177-3AD203B41FA5}">
                      <a16:colId xmlns:a16="http://schemas.microsoft.com/office/drawing/2014/main" val="20000"/>
                    </a:ext>
                  </a:extLst>
                </a:gridCol>
                <a:gridCol w="1176131">
                  <a:extLst>
                    <a:ext uri="{9D8B030D-6E8A-4147-A177-3AD203B41FA5}">
                      <a16:colId xmlns:a16="http://schemas.microsoft.com/office/drawing/2014/main" val="20001"/>
                    </a:ext>
                  </a:extLst>
                </a:gridCol>
                <a:gridCol w="1176131">
                  <a:extLst>
                    <a:ext uri="{9D8B030D-6E8A-4147-A177-3AD203B41FA5}">
                      <a16:colId xmlns:a16="http://schemas.microsoft.com/office/drawing/2014/main" val="20002"/>
                    </a:ext>
                  </a:extLst>
                </a:gridCol>
                <a:gridCol w="1176131">
                  <a:extLst>
                    <a:ext uri="{9D8B030D-6E8A-4147-A177-3AD203B41FA5}">
                      <a16:colId xmlns:a16="http://schemas.microsoft.com/office/drawing/2014/main" val="20003"/>
                    </a:ext>
                  </a:extLst>
                </a:gridCol>
                <a:gridCol w="1176131">
                  <a:extLst>
                    <a:ext uri="{9D8B030D-6E8A-4147-A177-3AD203B41FA5}">
                      <a16:colId xmlns:a16="http://schemas.microsoft.com/office/drawing/2014/main" val="20004"/>
                    </a:ext>
                  </a:extLst>
                </a:gridCol>
                <a:gridCol w="1176131">
                  <a:extLst>
                    <a:ext uri="{9D8B030D-6E8A-4147-A177-3AD203B41FA5}">
                      <a16:colId xmlns:a16="http://schemas.microsoft.com/office/drawing/2014/main" val="20005"/>
                    </a:ext>
                  </a:extLst>
                </a:gridCol>
              </a:tblGrid>
              <a:tr h="487283">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Mo</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Di</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Mi</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Do</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Fr</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670686">
                <a:tc>
                  <a:txBody>
                    <a:bodyPr/>
                    <a:lstStyle/>
                    <a:p>
                      <a:pPr algn="ctr"/>
                      <a:endParaRPr lang="de-DE" sz="1600" dirty="0" smtClean="0">
                        <a:latin typeface="Arial" panose="020B0604020202020204" pitchFamily="34" charset="0"/>
                        <a:cs typeface="Arial" panose="020B0604020202020204" pitchFamily="34" charset="0"/>
                      </a:endParaRPr>
                    </a:p>
                    <a:p>
                      <a:pPr algn="ctr"/>
                      <a:r>
                        <a:rPr lang="de-DE" sz="1600" dirty="0" smtClean="0">
                          <a:latin typeface="Arial" panose="020B0604020202020204" pitchFamily="34" charset="0"/>
                          <a:cs typeface="Arial" panose="020B0604020202020204" pitchFamily="34" charset="0"/>
                        </a:rPr>
                        <a:t>08:15 Uhr</a:t>
                      </a:r>
                    </a:p>
                    <a:p>
                      <a:pPr algn="ctr"/>
                      <a:r>
                        <a:rPr lang="de-DE" sz="1600" dirty="0" smtClean="0">
                          <a:latin typeface="Arial" panose="020B0604020202020204" pitchFamily="34" charset="0"/>
                          <a:cs typeface="Arial" panose="020B0604020202020204" pitchFamily="34" charset="0"/>
                        </a:rPr>
                        <a:t>-</a:t>
                      </a:r>
                    </a:p>
                    <a:p>
                      <a:pPr algn="ctr"/>
                      <a:r>
                        <a:rPr lang="de-DE" sz="1600" dirty="0" smtClean="0">
                          <a:latin typeface="Arial" panose="020B0604020202020204" pitchFamily="34" charset="0"/>
                          <a:cs typeface="Arial" panose="020B0604020202020204" pitchFamily="34" charset="0"/>
                        </a:rPr>
                        <a:t>12:15 Uhr</a:t>
                      </a:r>
                      <a:endParaRPr lang="de-DE" sz="1600" dirty="0">
                        <a:latin typeface="Arial" panose="020B0604020202020204" pitchFamily="34" charset="0"/>
                        <a:cs typeface="Arial" panose="020B0604020202020204" pitchFamily="34" charset="0"/>
                      </a:endParaRPr>
                    </a:p>
                  </a:txBody>
                  <a:tcPr/>
                </a:tc>
                <a:tc>
                  <a:txBody>
                    <a:bodyPr/>
                    <a:lstStyle/>
                    <a:p>
                      <a:pPr algn="ctr"/>
                      <a:endParaRPr lang="de-DE" sz="1800" dirty="0" smtClean="0">
                        <a:latin typeface="Arial" panose="020B0604020202020204" pitchFamily="34" charset="0"/>
                        <a:cs typeface="Arial" panose="020B0604020202020204" pitchFamily="34" charset="0"/>
                      </a:endParaRPr>
                    </a:p>
                    <a:p>
                      <a:pPr algn="ctr"/>
                      <a:endParaRPr lang="de-DE" sz="18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tc>
                  <a:txBody>
                    <a:bodyPr/>
                    <a:lstStyle/>
                    <a:p>
                      <a:pPr algn="ctr"/>
                      <a:endParaRPr lang="de-DE" sz="1800" dirty="0" smtClean="0">
                        <a:latin typeface="Arial" panose="020B0604020202020204" pitchFamily="34" charset="0"/>
                        <a:cs typeface="Arial" panose="020B0604020202020204" pitchFamily="34" charset="0"/>
                      </a:endParaRPr>
                    </a:p>
                    <a:p>
                      <a:pPr algn="ctr"/>
                      <a:r>
                        <a:rPr lang="de-DE" sz="1600" dirty="0" smtClean="0">
                          <a:latin typeface="Arial" panose="020B0604020202020204" pitchFamily="34" charset="0"/>
                          <a:cs typeface="Arial" panose="020B0604020202020204" pitchFamily="34" charset="0"/>
                        </a:rPr>
                        <a:t>Pädagogik</a:t>
                      </a:r>
                    </a:p>
                    <a:p>
                      <a:pPr algn="ctr"/>
                      <a:r>
                        <a:rPr lang="de-DE" sz="1600" dirty="0" smtClean="0">
                          <a:latin typeface="Arial" panose="020B0604020202020204" pitchFamily="34" charset="0"/>
                          <a:cs typeface="Arial" panose="020B0604020202020204" pitchFamily="34" charset="0"/>
                        </a:rPr>
                        <a:t>+</a:t>
                      </a:r>
                    </a:p>
                    <a:p>
                      <a:pPr algn="ctr"/>
                      <a:r>
                        <a:rPr lang="de-DE" sz="1600" dirty="0" smtClean="0">
                          <a:latin typeface="Arial" panose="020B0604020202020204" pitchFamily="34" charset="0"/>
                          <a:cs typeface="Arial" panose="020B0604020202020204" pitchFamily="34" charset="0"/>
                        </a:rPr>
                        <a:t>Schulrecht</a:t>
                      </a:r>
                      <a:endParaRPr lang="de-DE" sz="1600" dirty="0">
                        <a:latin typeface="Arial" panose="020B0604020202020204" pitchFamily="34" charset="0"/>
                        <a:cs typeface="Arial" panose="020B0604020202020204" pitchFamily="34" charset="0"/>
                      </a:endParaRPr>
                    </a:p>
                  </a:txBody>
                  <a:tcPr>
                    <a:solidFill>
                      <a:srgbClr val="33CC33"/>
                    </a:solidFill>
                  </a:tcPr>
                </a:tc>
                <a:tc>
                  <a:txBody>
                    <a:bodyPr/>
                    <a:lstStyle/>
                    <a:p>
                      <a:pPr algn="ctr"/>
                      <a:endParaRPr lang="de-DE" sz="1800" dirty="0" smtClean="0">
                        <a:latin typeface="Arial" panose="020B0604020202020204" pitchFamily="34" charset="0"/>
                        <a:cs typeface="Arial" panose="020B0604020202020204" pitchFamily="34" charset="0"/>
                      </a:endParaRPr>
                    </a:p>
                    <a:p>
                      <a:pPr algn="ctr"/>
                      <a:endParaRPr lang="de-DE" sz="18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tc>
                  <a:txBody>
                    <a:bodyPr/>
                    <a:lstStyle/>
                    <a:p>
                      <a:pPr algn="ctr"/>
                      <a:endParaRPr lang="de-DE" sz="1600" dirty="0" smtClean="0">
                        <a:latin typeface="Arial" panose="020B0604020202020204" pitchFamily="34" charset="0"/>
                        <a:cs typeface="Arial" panose="020B0604020202020204" pitchFamily="34" charset="0"/>
                      </a:endParaRPr>
                    </a:p>
                    <a:p>
                      <a:pPr algn="ctr"/>
                      <a:endParaRPr lang="de-DE" sz="20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solidFill>
                      <a:srgbClr val="FFD5D5"/>
                    </a:solidFill>
                  </a:tcPr>
                </a:tc>
                <a:tc>
                  <a:txBody>
                    <a:bodyPr/>
                    <a:lstStyle/>
                    <a:p>
                      <a:pPr algn="ctr"/>
                      <a:endParaRPr lang="de-DE" sz="1800" dirty="0" smtClean="0">
                        <a:latin typeface="Arial" panose="020B0604020202020204" pitchFamily="34" charset="0"/>
                        <a:cs typeface="Arial" panose="020B0604020202020204" pitchFamily="34" charset="0"/>
                      </a:endParaRPr>
                    </a:p>
                    <a:p>
                      <a:pPr algn="ctr"/>
                      <a:endParaRPr lang="de-DE" sz="18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17672">
                <a:tc gridSpan="6">
                  <a:txBody>
                    <a:bodyPr/>
                    <a:lstStyle/>
                    <a:p>
                      <a:pPr algn="ctr"/>
                      <a:r>
                        <a:rPr lang="de-DE" dirty="0" smtClean="0">
                          <a:latin typeface="Arial" panose="020B0604020202020204" pitchFamily="34" charset="0"/>
                          <a:cs typeface="Arial" panose="020B0604020202020204" pitchFamily="34" charset="0"/>
                        </a:rPr>
                        <a:t>Mittagspause</a:t>
                      </a: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2"/>
                  </a:ext>
                </a:extLst>
              </a:tr>
              <a:tr h="1568584">
                <a:tc>
                  <a:txBody>
                    <a:bodyPr/>
                    <a:lstStyle/>
                    <a:p>
                      <a:pPr algn="ctr"/>
                      <a:endParaRPr lang="de-DE" sz="1600" dirty="0" smtClean="0">
                        <a:latin typeface="Arial" panose="020B0604020202020204" pitchFamily="34" charset="0"/>
                        <a:cs typeface="Arial" panose="020B0604020202020204" pitchFamily="34" charset="0"/>
                      </a:endParaRPr>
                    </a:p>
                    <a:p>
                      <a:pPr algn="ctr"/>
                      <a:r>
                        <a:rPr lang="de-DE" sz="1600" dirty="0" smtClean="0">
                          <a:latin typeface="Arial" panose="020B0604020202020204" pitchFamily="34" charset="0"/>
                          <a:cs typeface="Arial" panose="020B0604020202020204" pitchFamily="34" charset="0"/>
                        </a:rPr>
                        <a:t>14:00 Uhr</a:t>
                      </a:r>
                    </a:p>
                    <a:p>
                      <a:pPr algn="ctr"/>
                      <a:r>
                        <a:rPr lang="de-DE" sz="1600" dirty="0" smtClean="0">
                          <a:latin typeface="Arial" panose="020B0604020202020204" pitchFamily="34" charset="0"/>
                          <a:cs typeface="Arial" panose="020B0604020202020204" pitchFamily="34" charset="0"/>
                        </a:rPr>
                        <a:t>-</a:t>
                      </a:r>
                    </a:p>
                    <a:p>
                      <a:pPr algn="ctr"/>
                      <a:r>
                        <a:rPr lang="de-DE" sz="1600" dirty="0" smtClean="0">
                          <a:latin typeface="Arial" panose="020B0604020202020204" pitchFamily="34" charset="0"/>
                          <a:cs typeface="Arial" panose="020B0604020202020204" pitchFamily="34" charset="0"/>
                        </a:rPr>
                        <a:t>17:15 Uhr</a:t>
                      </a:r>
                      <a:endParaRPr lang="de-DE" sz="1600" dirty="0">
                        <a:latin typeface="Arial" panose="020B0604020202020204" pitchFamily="34" charset="0"/>
                        <a:cs typeface="Arial" panose="020B0604020202020204" pitchFamily="34" charset="0"/>
                      </a:endParaRPr>
                    </a:p>
                  </a:txBody>
                  <a:tcPr/>
                </a:tc>
                <a:tc>
                  <a:txBody>
                    <a:bodyPr/>
                    <a:lstStyle/>
                    <a:p>
                      <a:pPr algn="ctr"/>
                      <a:endParaRPr lang="de-DE" sz="1600" dirty="0" smtClean="0">
                        <a:latin typeface="Arial" panose="020B0604020202020204" pitchFamily="34" charset="0"/>
                        <a:cs typeface="Arial" panose="020B0604020202020204" pitchFamily="34" charset="0"/>
                      </a:endParaRPr>
                    </a:p>
                    <a:p>
                      <a:pPr algn="ctr"/>
                      <a:endParaRPr lang="de-DE" sz="16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tc>
                  <a:txBody>
                    <a:bodyPr/>
                    <a:lstStyle/>
                    <a:p>
                      <a:pPr algn="ctr"/>
                      <a:endParaRPr lang="de-DE" sz="1600" dirty="0" smtClean="0">
                        <a:latin typeface="Arial" panose="020B0604020202020204" pitchFamily="34" charset="0"/>
                        <a:cs typeface="Arial" panose="020B0604020202020204" pitchFamily="34" charset="0"/>
                      </a:endParaRPr>
                    </a:p>
                    <a:p>
                      <a:pPr algn="ctr"/>
                      <a:r>
                        <a:rPr lang="de-DE" sz="1500" dirty="0" smtClean="0">
                          <a:latin typeface="Arial" panose="020B0604020202020204" pitchFamily="34" charset="0"/>
                          <a:cs typeface="Arial" panose="020B0604020202020204" pitchFamily="34" charset="0"/>
                        </a:rPr>
                        <a:t>Fach-</a:t>
                      </a:r>
                      <a:br>
                        <a:rPr lang="de-DE" sz="1500" dirty="0" smtClean="0">
                          <a:latin typeface="Arial" panose="020B0604020202020204" pitchFamily="34" charset="0"/>
                          <a:cs typeface="Arial" panose="020B0604020202020204" pitchFamily="34" charset="0"/>
                        </a:rPr>
                      </a:br>
                      <a:r>
                        <a:rPr lang="de-DE" sz="1500" dirty="0" err="1" smtClean="0">
                          <a:latin typeface="Arial" panose="020B0604020202020204" pitchFamily="34" charset="0"/>
                          <a:cs typeface="Arial" panose="020B0604020202020204" pitchFamily="34" charset="0"/>
                        </a:rPr>
                        <a:t>didaktik</a:t>
                      </a:r>
                      <a:r>
                        <a:rPr lang="de-DE" sz="1500" dirty="0" smtClean="0">
                          <a:latin typeface="Arial" panose="020B0604020202020204" pitchFamily="34" charset="0"/>
                          <a:cs typeface="Arial" panose="020B0604020202020204" pitchFamily="34" charset="0"/>
                        </a:rPr>
                        <a:t>-VA</a:t>
                      </a:r>
                    </a:p>
                    <a:p>
                      <a:pPr algn="ctr"/>
                      <a:r>
                        <a:rPr lang="de-DE" sz="1500" dirty="0" smtClean="0">
                          <a:latin typeface="Arial" panose="020B0604020202020204" pitchFamily="34" charset="0"/>
                          <a:cs typeface="Arial" panose="020B0604020202020204" pitchFamily="34" charset="0"/>
                        </a:rPr>
                        <a:t>im</a:t>
                      </a:r>
                      <a:r>
                        <a:rPr lang="de-DE" sz="1500" baseline="0" dirty="0" smtClean="0">
                          <a:latin typeface="Arial" panose="020B0604020202020204" pitchFamily="34" charset="0"/>
                          <a:cs typeface="Arial" panose="020B0604020202020204" pitchFamily="34" charset="0"/>
                        </a:rPr>
                        <a:t> </a:t>
                      </a:r>
                      <a:r>
                        <a:rPr lang="de-DE" sz="1500" baseline="0" dirty="0" err="1" smtClean="0">
                          <a:latin typeface="Arial" panose="020B0604020202020204" pitchFamily="34" charset="0"/>
                          <a:cs typeface="Arial" panose="020B0604020202020204" pitchFamily="34" charset="0"/>
                        </a:rPr>
                        <a:t>wöchentl</a:t>
                      </a:r>
                      <a:r>
                        <a:rPr lang="de-DE" sz="1500" baseline="0" dirty="0" smtClean="0">
                          <a:latin typeface="Arial" panose="020B0604020202020204" pitchFamily="34" charset="0"/>
                          <a:cs typeface="Arial" panose="020B0604020202020204" pitchFamily="34" charset="0"/>
                        </a:rPr>
                        <a:t>. Wechsel</a:t>
                      </a:r>
                      <a:endParaRPr lang="de-DE" sz="1500" dirty="0">
                        <a:latin typeface="Arial" panose="020B0604020202020204" pitchFamily="34" charset="0"/>
                        <a:cs typeface="Arial" panose="020B0604020202020204" pitchFamily="34" charset="0"/>
                      </a:endParaRPr>
                    </a:p>
                  </a:txBody>
                  <a:tcPr>
                    <a:solidFill>
                      <a:srgbClr val="33CC33"/>
                    </a:solidFill>
                  </a:tcPr>
                </a:tc>
                <a:tc>
                  <a:txBody>
                    <a:bodyPr/>
                    <a:lstStyle/>
                    <a:p>
                      <a:pPr algn="ctr"/>
                      <a:endParaRPr lang="de-DE" sz="1600" dirty="0" smtClean="0">
                        <a:latin typeface="Arial" panose="020B0604020202020204" pitchFamily="34" charset="0"/>
                        <a:cs typeface="Arial" panose="020B0604020202020204" pitchFamily="34" charset="0"/>
                      </a:endParaRPr>
                    </a:p>
                    <a:p>
                      <a:pPr algn="ctr"/>
                      <a:endParaRPr lang="de-DE" sz="16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tc>
                  <a:txBody>
                    <a:bodyPr/>
                    <a:lstStyle/>
                    <a:p>
                      <a:pPr algn="ctr"/>
                      <a:endParaRPr lang="de-DE" sz="1500" dirty="0" smtClean="0">
                        <a:latin typeface="Arial" panose="020B0604020202020204" pitchFamily="34" charset="0"/>
                        <a:cs typeface="Arial" panose="020B0604020202020204" pitchFamily="34" charset="0"/>
                      </a:endParaRPr>
                    </a:p>
                    <a:p>
                      <a:pPr algn="ctr"/>
                      <a:endParaRPr lang="de-DE" sz="18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solidFill>
                      <a:srgbClr val="FFD5D5"/>
                    </a:solidFill>
                  </a:tcPr>
                </a:tc>
                <a:tc>
                  <a:txBody>
                    <a:bodyPr/>
                    <a:lstStyle/>
                    <a:p>
                      <a:pPr algn="ctr"/>
                      <a:endParaRPr lang="de-DE" sz="1600" dirty="0" smtClean="0">
                        <a:latin typeface="Arial" panose="020B0604020202020204" pitchFamily="34" charset="0"/>
                        <a:cs typeface="Arial" panose="020B0604020202020204" pitchFamily="34" charset="0"/>
                      </a:endParaRPr>
                    </a:p>
                    <a:p>
                      <a:pPr algn="ctr"/>
                      <a:endParaRPr lang="de-DE" sz="16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5" name="Textfeld 4"/>
          <p:cNvSpPr txBox="1"/>
          <p:nvPr/>
        </p:nvSpPr>
        <p:spPr>
          <a:xfrm>
            <a:off x="1115616" y="548680"/>
            <a:ext cx="6984776" cy="369332"/>
          </a:xfrm>
          <a:prstGeom prst="rect">
            <a:avLst/>
          </a:prstGeom>
          <a:noFill/>
        </p:spPr>
        <p:txBody>
          <a:bodyPr wrap="square" rtlCol="0">
            <a:spAutoFit/>
          </a:bodyPr>
          <a:lstStyle/>
          <a:p>
            <a:pPr algn="ctr"/>
            <a:r>
              <a:rPr lang="de-DE" dirty="0" smtClean="0">
                <a:latin typeface="Arial" panose="020B0604020202020204" pitchFamily="34" charset="0"/>
                <a:cs typeface="Arial" panose="020B0604020202020204" pitchFamily="34" charset="0"/>
              </a:rPr>
              <a:t>Grundstruktur der Ausbildung im zweiten Ausbildungsabschnitt</a:t>
            </a:r>
            <a:endParaRPr lang="de-DE" dirty="0">
              <a:latin typeface="Arial" panose="020B0604020202020204" pitchFamily="34" charset="0"/>
              <a:cs typeface="Arial" panose="020B0604020202020204" pitchFamily="34" charset="0"/>
            </a:endParaRPr>
          </a:p>
        </p:txBody>
      </p:sp>
      <p:sp>
        <p:nvSpPr>
          <p:cNvPr id="6"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44353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2316338277"/>
              </p:ext>
            </p:extLst>
          </p:nvPr>
        </p:nvGraphicFramePr>
        <p:xfrm>
          <a:off x="1115616" y="1196752"/>
          <a:ext cx="7056786" cy="4313001"/>
        </p:xfrm>
        <a:graphic>
          <a:graphicData uri="http://schemas.openxmlformats.org/drawingml/2006/table">
            <a:tbl>
              <a:tblPr firstRow="1" bandRow="1">
                <a:tableStyleId>{5C22544A-7EE6-4342-B048-85BDC9FD1C3A}</a:tableStyleId>
              </a:tblPr>
              <a:tblGrid>
                <a:gridCol w="1176131">
                  <a:extLst>
                    <a:ext uri="{9D8B030D-6E8A-4147-A177-3AD203B41FA5}">
                      <a16:colId xmlns:a16="http://schemas.microsoft.com/office/drawing/2014/main" val="20000"/>
                    </a:ext>
                  </a:extLst>
                </a:gridCol>
                <a:gridCol w="1176131">
                  <a:extLst>
                    <a:ext uri="{9D8B030D-6E8A-4147-A177-3AD203B41FA5}">
                      <a16:colId xmlns:a16="http://schemas.microsoft.com/office/drawing/2014/main" val="20001"/>
                    </a:ext>
                  </a:extLst>
                </a:gridCol>
                <a:gridCol w="1176131">
                  <a:extLst>
                    <a:ext uri="{9D8B030D-6E8A-4147-A177-3AD203B41FA5}">
                      <a16:colId xmlns:a16="http://schemas.microsoft.com/office/drawing/2014/main" val="20002"/>
                    </a:ext>
                  </a:extLst>
                </a:gridCol>
                <a:gridCol w="1176131">
                  <a:extLst>
                    <a:ext uri="{9D8B030D-6E8A-4147-A177-3AD203B41FA5}">
                      <a16:colId xmlns:a16="http://schemas.microsoft.com/office/drawing/2014/main" val="20003"/>
                    </a:ext>
                  </a:extLst>
                </a:gridCol>
                <a:gridCol w="1176131">
                  <a:extLst>
                    <a:ext uri="{9D8B030D-6E8A-4147-A177-3AD203B41FA5}">
                      <a16:colId xmlns:a16="http://schemas.microsoft.com/office/drawing/2014/main" val="20004"/>
                    </a:ext>
                  </a:extLst>
                </a:gridCol>
                <a:gridCol w="1176131">
                  <a:extLst>
                    <a:ext uri="{9D8B030D-6E8A-4147-A177-3AD203B41FA5}">
                      <a16:colId xmlns:a16="http://schemas.microsoft.com/office/drawing/2014/main" val="20005"/>
                    </a:ext>
                  </a:extLst>
                </a:gridCol>
              </a:tblGrid>
              <a:tr h="487283">
                <a:tc>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Mo</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Di</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Mi</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Do</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Fr</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670686">
                <a:tc>
                  <a:txBody>
                    <a:bodyPr/>
                    <a:lstStyle/>
                    <a:p>
                      <a:pPr algn="ctr"/>
                      <a:endParaRPr lang="de-DE" sz="1600" dirty="0" smtClean="0">
                        <a:latin typeface="Arial" panose="020B0604020202020204" pitchFamily="34" charset="0"/>
                        <a:cs typeface="Arial" panose="020B0604020202020204" pitchFamily="34" charset="0"/>
                      </a:endParaRPr>
                    </a:p>
                    <a:p>
                      <a:pPr algn="ctr"/>
                      <a:r>
                        <a:rPr lang="de-DE" sz="1600" dirty="0" smtClean="0">
                          <a:latin typeface="Arial" panose="020B0604020202020204" pitchFamily="34" charset="0"/>
                          <a:cs typeface="Arial" panose="020B0604020202020204" pitchFamily="34" charset="0"/>
                        </a:rPr>
                        <a:t>08:15 Uhr</a:t>
                      </a:r>
                    </a:p>
                    <a:p>
                      <a:pPr algn="ctr"/>
                      <a:r>
                        <a:rPr lang="de-DE" sz="1600" dirty="0" smtClean="0">
                          <a:latin typeface="Arial" panose="020B0604020202020204" pitchFamily="34" charset="0"/>
                          <a:cs typeface="Arial" panose="020B0604020202020204" pitchFamily="34" charset="0"/>
                        </a:rPr>
                        <a:t>-</a:t>
                      </a:r>
                    </a:p>
                    <a:p>
                      <a:pPr algn="ctr"/>
                      <a:r>
                        <a:rPr lang="de-DE" sz="1600" dirty="0" smtClean="0">
                          <a:latin typeface="Arial" panose="020B0604020202020204" pitchFamily="34" charset="0"/>
                          <a:cs typeface="Arial" panose="020B0604020202020204" pitchFamily="34" charset="0"/>
                        </a:rPr>
                        <a:t>12:15 Uhr</a:t>
                      </a:r>
                      <a:endParaRPr lang="de-DE" sz="1600" dirty="0">
                        <a:latin typeface="Arial" panose="020B0604020202020204" pitchFamily="34" charset="0"/>
                        <a:cs typeface="Arial" panose="020B0604020202020204" pitchFamily="34" charset="0"/>
                      </a:endParaRPr>
                    </a:p>
                  </a:txBody>
                  <a:tcPr/>
                </a:tc>
                <a:tc>
                  <a:txBody>
                    <a:bodyPr/>
                    <a:lstStyle/>
                    <a:p>
                      <a:pPr algn="ctr"/>
                      <a:endParaRPr lang="de-DE" sz="1800" dirty="0" smtClean="0">
                        <a:latin typeface="Arial" panose="020B0604020202020204" pitchFamily="34" charset="0"/>
                        <a:cs typeface="Arial" panose="020B0604020202020204" pitchFamily="34" charset="0"/>
                      </a:endParaRPr>
                    </a:p>
                    <a:p>
                      <a:pPr algn="ctr"/>
                      <a:endParaRPr lang="de-DE" sz="18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tc>
                  <a:txBody>
                    <a:bodyPr/>
                    <a:lstStyle/>
                    <a:p>
                      <a:pPr algn="ctr"/>
                      <a:endParaRPr lang="de-DE" sz="1800" dirty="0" smtClean="0">
                        <a:latin typeface="Arial" panose="020B0604020202020204" pitchFamily="34" charset="0"/>
                        <a:cs typeface="Arial" panose="020B0604020202020204" pitchFamily="34" charset="0"/>
                      </a:endParaRPr>
                    </a:p>
                    <a:p>
                      <a:pPr algn="ctr"/>
                      <a:endParaRPr lang="de-DE" sz="18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p>
                  </a:txBody>
                  <a:tcPr>
                    <a:solidFill>
                      <a:srgbClr val="FFD5D5"/>
                    </a:solidFill>
                  </a:tcPr>
                </a:tc>
                <a:tc>
                  <a:txBody>
                    <a:bodyPr/>
                    <a:lstStyle/>
                    <a:p>
                      <a:pPr algn="ctr"/>
                      <a:endParaRPr lang="de-DE" sz="1800" dirty="0" smtClean="0">
                        <a:latin typeface="Arial" panose="020B0604020202020204" pitchFamily="34" charset="0"/>
                        <a:cs typeface="Arial" panose="020B0604020202020204" pitchFamily="34" charset="0"/>
                      </a:endParaRPr>
                    </a:p>
                    <a:p>
                      <a:pPr algn="ctr"/>
                      <a:endParaRPr lang="de-DE" sz="18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tc>
                  <a:txBody>
                    <a:bodyPr/>
                    <a:lstStyle/>
                    <a:p>
                      <a:pPr algn="ctr"/>
                      <a:endParaRPr lang="de-DE" sz="1600" dirty="0" smtClean="0">
                        <a:latin typeface="Arial" panose="020B0604020202020204" pitchFamily="34" charset="0"/>
                        <a:cs typeface="Arial" panose="020B0604020202020204" pitchFamily="34" charset="0"/>
                      </a:endParaRPr>
                    </a:p>
                    <a:p>
                      <a:pPr algn="ctr"/>
                      <a:endParaRPr lang="de-DE" sz="2000" dirty="0" smtClean="0">
                        <a:latin typeface="Arial" panose="020B0604020202020204" pitchFamily="34" charset="0"/>
                        <a:cs typeface="Arial" panose="020B0604020202020204" pitchFamily="34" charset="0"/>
                      </a:endParaRPr>
                    </a:p>
                    <a:p>
                      <a:pPr algn="ctr"/>
                      <a:r>
                        <a:rPr lang="de-DE" sz="1500" dirty="0" smtClean="0">
                          <a:latin typeface="Arial" panose="020B0604020202020204" pitchFamily="34" charset="0"/>
                          <a:cs typeface="Arial" panose="020B0604020202020204" pitchFamily="34" charset="0"/>
                        </a:rPr>
                        <a:t>Pädagogik</a:t>
                      </a:r>
                    </a:p>
                    <a:p>
                      <a:pPr algn="ctr"/>
                      <a:r>
                        <a:rPr lang="de-DE" sz="1500" dirty="0" smtClean="0">
                          <a:latin typeface="Arial" panose="020B0604020202020204" pitchFamily="34" charset="0"/>
                          <a:cs typeface="Arial" panose="020B0604020202020204" pitchFamily="34" charset="0"/>
                        </a:rPr>
                        <a:t>+</a:t>
                      </a:r>
                    </a:p>
                    <a:p>
                      <a:pPr algn="ctr"/>
                      <a:r>
                        <a:rPr lang="de-DE" sz="1500" dirty="0" smtClean="0">
                          <a:latin typeface="Arial" panose="020B0604020202020204" pitchFamily="34" charset="0"/>
                          <a:cs typeface="Arial" panose="020B0604020202020204" pitchFamily="34" charset="0"/>
                        </a:rPr>
                        <a:t>Schulrecht</a:t>
                      </a:r>
                    </a:p>
                    <a:p>
                      <a:pPr algn="ctr"/>
                      <a:endParaRPr lang="de-DE" sz="1800" dirty="0">
                        <a:latin typeface="Arial" panose="020B0604020202020204" pitchFamily="34" charset="0"/>
                        <a:cs typeface="Arial" panose="020B0604020202020204" pitchFamily="34" charset="0"/>
                      </a:endParaRPr>
                    </a:p>
                  </a:txBody>
                  <a:tcPr>
                    <a:solidFill>
                      <a:srgbClr val="00B0F0"/>
                    </a:solidFill>
                  </a:tcPr>
                </a:tc>
                <a:tc>
                  <a:txBody>
                    <a:bodyPr/>
                    <a:lstStyle/>
                    <a:p>
                      <a:pPr algn="ctr"/>
                      <a:endParaRPr lang="de-DE" sz="1800" dirty="0" smtClean="0">
                        <a:latin typeface="Arial" panose="020B0604020202020204" pitchFamily="34" charset="0"/>
                        <a:cs typeface="Arial" panose="020B0604020202020204" pitchFamily="34" charset="0"/>
                      </a:endParaRPr>
                    </a:p>
                    <a:p>
                      <a:pPr algn="ctr"/>
                      <a:endParaRPr lang="de-DE" sz="18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17672">
                <a:tc gridSpan="6">
                  <a:txBody>
                    <a:bodyPr/>
                    <a:lstStyle/>
                    <a:p>
                      <a:pPr algn="ctr"/>
                      <a:r>
                        <a:rPr lang="de-DE" dirty="0" smtClean="0">
                          <a:latin typeface="Arial" panose="020B0604020202020204" pitchFamily="34" charset="0"/>
                          <a:cs typeface="Arial" panose="020B0604020202020204" pitchFamily="34" charset="0"/>
                        </a:rPr>
                        <a:t>Mittagspause</a:t>
                      </a: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2"/>
                  </a:ext>
                </a:extLst>
              </a:tr>
              <a:tr h="1568584">
                <a:tc>
                  <a:txBody>
                    <a:bodyPr/>
                    <a:lstStyle/>
                    <a:p>
                      <a:pPr algn="ctr"/>
                      <a:endParaRPr lang="de-DE" sz="1600" dirty="0" smtClean="0">
                        <a:latin typeface="Arial" panose="020B0604020202020204" pitchFamily="34" charset="0"/>
                        <a:cs typeface="Arial" panose="020B0604020202020204" pitchFamily="34" charset="0"/>
                      </a:endParaRPr>
                    </a:p>
                    <a:p>
                      <a:pPr algn="ctr"/>
                      <a:r>
                        <a:rPr lang="de-DE" sz="1600" dirty="0" smtClean="0">
                          <a:latin typeface="Arial" panose="020B0604020202020204" pitchFamily="34" charset="0"/>
                          <a:cs typeface="Arial" panose="020B0604020202020204" pitchFamily="34" charset="0"/>
                        </a:rPr>
                        <a:t>14:00 Uhr</a:t>
                      </a:r>
                    </a:p>
                    <a:p>
                      <a:pPr algn="ctr"/>
                      <a:r>
                        <a:rPr lang="de-DE" sz="1600" dirty="0" smtClean="0">
                          <a:latin typeface="Arial" panose="020B0604020202020204" pitchFamily="34" charset="0"/>
                          <a:cs typeface="Arial" panose="020B0604020202020204" pitchFamily="34" charset="0"/>
                        </a:rPr>
                        <a:t>-</a:t>
                      </a:r>
                    </a:p>
                    <a:p>
                      <a:pPr algn="ctr"/>
                      <a:r>
                        <a:rPr lang="de-DE" sz="1600" dirty="0" smtClean="0">
                          <a:latin typeface="Arial" panose="020B0604020202020204" pitchFamily="34" charset="0"/>
                          <a:cs typeface="Arial" panose="020B0604020202020204" pitchFamily="34" charset="0"/>
                        </a:rPr>
                        <a:t>17:15 Uhr</a:t>
                      </a:r>
                      <a:endParaRPr lang="de-DE" sz="1600" dirty="0">
                        <a:latin typeface="Arial" panose="020B0604020202020204" pitchFamily="34" charset="0"/>
                        <a:cs typeface="Arial" panose="020B0604020202020204" pitchFamily="34" charset="0"/>
                      </a:endParaRPr>
                    </a:p>
                  </a:txBody>
                  <a:tcPr/>
                </a:tc>
                <a:tc>
                  <a:txBody>
                    <a:bodyPr/>
                    <a:lstStyle/>
                    <a:p>
                      <a:pPr algn="ctr"/>
                      <a:endParaRPr lang="de-DE" sz="1600" dirty="0" smtClean="0">
                        <a:latin typeface="Arial" panose="020B0604020202020204" pitchFamily="34" charset="0"/>
                        <a:cs typeface="Arial" panose="020B0604020202020204" pitchFamily="34" charset="0"/>
                      </a:endParaRPr>
                    </a:p>
                    <a:p>
                      <a:pPr algn="ctr"/>
                      <a:endParaRPr lang="de-DE" sz="16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tc>
                  <a:txBody>
                    <a:bodyPr/>
                    <a:lstStyle/>
                    <a:p>
                      <a:pPr algn="ctr"/>
                      <a:endParaRPr lang="de-DE" sz="1600" dirty="0" smtClean="0">
                        <a:latin typeface="Arial" panose="020B0604020202020204" pitchFamily="34" charset="0"/>
                        <a:cs typeface="Arial" panose="020B0604020202020204" pitchFamily="34" charset="0"/>
                      </a:endParaRPr>
                    </a:p>
                    <a:p>
                      <a:pPr algn="ctr"/>
                      <a:endParaRPr lang="de-DE" sz="16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p>
                  </a:txBody>
                  <a:tcPr>
                    <a:solidFill>
                      <a:srgbClr val="FFD5D5"/>
                    </a:solidFill>
                  </a:tcPr>
                </a:tc>
                <a:tc>
                  <a:txBody>
                    <a:bodyPr/>
                    <a:lstStyle/>
                    <a:p>
                      <a:pPr algn="ctr"/>
                      <a:endParaRPr lang="de-DE" sz="1600" dirty="0" smtClean="0">
                        <a:latin typeface="Arial" panose="020B0604020202020204" pitchFamily="34" charset="0"/>
                        <a:cs typeface="Arial" panose="020B0604020202020204" pitchFamily="34" charset="0"/>
                      </a:endParaRPr>
                    </a:p>
                    <a:p>
                      <a:pPr algn="ctr"/>
                      <a:endParaRPr lang="de-DE" sz="16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p>
                    <a:p>
                      <a:pPr algn="ctr"/>
                      <a:endParaRPr lang="de-DE" sz="1800" dirty="0">
                        <a:latin typeface="Arial" panose="020B0604020202020204" pitchFamily="34" charset="0"/>
                        <a:cs typeface="Arial" panose="020B0604020202020204" pitchFamily="34" charset="0"/>
                      </a:endParaRPr>
                    </a:p>
                  </a:txBody>
                  <a:tcPr/>
                </a:tc>
                <a:tc>
                  <a:txBody>
                    <a:bodyPr/>
                    <a:lstStyle/>
                    <a:p>
                      <a:pPr algn="ctr"/>
                      <a:endParaRPr lang="de-DE" sz="1500" dirty="0" smtClean="0">
                        <a:latin typeface="Arial" panose="020B0604020202020204" pitchFamily="34" charset="0"/>
                        <a:cs typeface="Arial" panose="020B0604020202020204" pitchFamily="34" charset="0"/>
                      </a:endParaRPr>
                    </a:p>
                    <a:p>
                      <a:pPr algn="ctr"/>
                      <a:r>
                        <a:rPr lang="de-DE" sz="1500" dirty="0" smtClean="0">
                          <a:latin typeface="Arial" panose="020B0604020202020204" pitchFamily="34" charset="0"/>
                          <a:cs typeface="Arial" panose="020B0604020202020204" pitchFamily="34" charset="0"/>
                        </a:rPr>
                        <a:t>Fach-</a:t>
                      </a:r>
                      <a:br>
                        <a:rPr lang="de-DE" sz="1500" dirty="0" smtClean="0">
                          <a:latin typeface="Arial" panose="020B0604020202020204" pitchFamily="34" charset="0"/>
                          <a:cs typeface="Arial" panose="020B0604020202020204" pitchFamily="34" charset="0"/>
                        </a:rPr>
                      </a:br>
                      <a:r>
                        <a:rPr lang="de-DE" sz="1500" dirty="0" err="1" smtClean="0">
                          <a:latin typeface="Arial" panose="020B0604020202020204" pitchFamily="34" charset="0"/>
                          <a:cs typeface="Arial" panose="020B0604020202020204" pitchFamily="34" charset="0"/>
                        </a:rPr>
                        <a:t>didaktik</a:t>
                      </a:r>
                      <a:r>
                        <a:rPr lang="de-DE" sz="1500" dirty="0" smtClean="0">
                          <a:latin typeface="Arial" panose="020B0604020202020204" pitchFamily="34" charset="0"/>
                          <a:cs typeface="Arial" panose="020B0604020202020204" pitchFamily="34" charset="0"/>
                        </a:rPr>
                        <a:t>-VA</a:t>
                      </a:r>
                    </a:p>
                    <a:p>
                      <a:pPr algn="ctr"/>
                      <a:r>
                        <a:rPr lang="de-DE" sz="1500" dirty="0" smtClean="0">
                          <a:latin typeface="Arial" panose="020B0604020202020204" pitchFamily="34" charset="0"/>
                          <a:cs typeface="Arial" panose="020B0604020202020204" pitchFamily="34" charset="0"/>
                        </a:rPr>
                        <a:t>im</a:t>
                      </a:r>
                      <a:r>
                        <a:rPr lang="de-DE" sz="1500" baseline="0" dirty="0" smtClean="0">
                          <a:latin typeface="Arial" panose="020B0604020202020204" pitchFamily="34" charset="0"/>
                          <a:cs typeface="Arial" panose="020B0604020202020204" pitchFamily="34" charset="0"/>
                        </a:rPr>
                        <a:t> </a:t>
                      </a:r>
                      <a:r>
                        <a:rPr lang="de-DE" sz="1500" baseline="0" dirty="0" err="1" smtClean="0">
                          <a:latin typeface="Arial" panose="020B0604020202020204" pitchFamily="34" charset="0"/>
                          <a:cs typeface="Arial" panose="020B0604020202020204" pitchFamily="34" charset="0"/>
                        </a:rPr>
                        <a:t>wöchentl</a:t>
                      </a:r>
                      <a:r>
                        <a:rPr lang="de-DE" sz="1500" baseline="0" dirty="0" smtClean="0">
                          <a:latin typeface="Arial" panose="020B0604020202020204" pitchFamily="34" charset="0"/>
                          <a:cs typeface="Arial" panose="020B0604020202020204" pitchFamily="34" charset="0"/>
                        </a:rPr>
                        <a:t>. Wechsel</a:t>
                      </a:r>
                      <a:endParaRPr lang="de-DE" sz="1500" dirty="0" smtClean="0">
                        <a:latin typeface="Arial" panose="020B0604020202020204" pitchFamily="34" charset="0"/>
                        <a:cs typeface="Arial" panose="020B0604020202020204" pitchFamily="34" charset="0"/>
                      </a:endParaRPr>
                    </a:p>
                    <a:p>
                      <a:pPr algn="ctr"/>
                      <a:endParaRPr lang="de-DE" sz="1800" dirty="0">
                        <a:latin typeface="Arial" panose="020B0604020202020204" pitchFamily="34" charset="0"/>
                        <a:cs typeface="Arial" panose="020B0604020202020204" pitchFamily="34" charset="0"/>
                      </a:endParaRPr>
                    </a:p>
                  </a:txBody>
                  <a:tcPr>
                    <a:solidFill>
                      <a:srgbClr val="00B0F0"/>
                    </a:solidFill>
                  </a:tcPr>
                </a:tc>
                <a:tc>
                  <a:txBody>
                    <a:bodyPr/>
                    <a:lstStyle/>
                    <a:p>
                      <a:pPr algn="ctr"/>
                      <a:endParaRPr lang="de-DE" sz="1600" dirty="0" smtClean="0">
                        <a:latin typeface="Arial" panose="020B0604020202020204" pitchFamily="34" charset="0"/>
                        <a:cs typeface="Arial" panose="020B0604020202020204" pitchFamily="34" charset="0"/>
                      </a:endParaRPr>
                    </a:p>
                    <a:p>
                      <a:pPr algn="ctr"/>
                      <a:endParaRPr lang="de-DE" sz="1600" dirty="0" smtClean="0">
                        <a:latin typeface="Arial" panose="020B0604020202020204" pitchFamily="34" charset="0"/>
                        <a:cs typeface="Arial" panose="020B0604020202020204" pitchFamily="34" charset="0"/>
                      </a:endParaRPr>
                    </a:p>
                    <a:p>
                      <a:pPr algn="ctr"/>
                      <a:r>
                        <a:rPr lang="de-DE" sz="1800" dirty="0" smtClean="0">
                          <a:latin typeface="Arial" panose="020B0604020202020204" pitchFamily="34" charset="0"/>
                          <a:cs typeface="Arial" panose="020B0604020202020204" pitchFamily="34" charset="0"/>
                        </a:rPr>
                        <a:t>(Schule)</a:t>
                      </a:r>
                      <a:endParaRPr lang="de-D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5" name="Textfeld 4"/>
          <p:cNvSpPr txBox="1"/>
          <p:nvPr/>
        </p:nvSpPr>
        <p:spPr>
          <a:xfrm>
            <a:off x="1115616" y="548680"/>
            <a:ext cx="6984776" cy="369332"/>
          </a:xfrm>
          <a:prstGeom prst="rect">
            <a:avLst/>
          </a:prstGeom>
          <a:noFill/>
        </p:spPr>
        <p:txBody>
          <a:bodyPr wrap="square" rtlCol="0">
            <a:spAutoFit/>
          </a:bodyPr>
          <a:lstStyle/>
          <a:p>
            <a:pPr algn="ctr"/>
            <a:r>
              <a:rPr lang="de-DE" dirty="0" smtClean="0">
                <a:latin typeface="Arial" panose="020B0604020202020204" pitchFamily="34" charset="0"/>
                <a:cs typeface="Arial" panose="020B0604020202020204" pitchFamily="34" charset="0"/>
              </a:rPr>
              <a:t>Grundstruktur der Ausbildung im zweiten Ausbildungsabschnitt</a:t>
            </a:r>
            <a:endParaRPr lang="de-DE" dirty="0">
              <a:latin typeface="Arial" panose="020B0604020202020204" pitchFamily="34" charset="0"/>
              <a:cs typeface="Arial" panose="020B0604020202020204" pitchFamily="34" charset="0"/>
            </a:endParaRPr>
          </a:p>
        </p:txBody>
      </p:sp>
      <p:sp>
        <p:nvSpPr>
          <p:cNvPr id="6"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93494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16828" y="548680"/>
            <a:ext cx="8893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sz="2800" b="1" dirty="0"/>
              <a:t>Fragen zum VD </a:t>
            </a:r>
            <a:r>
              <a:rPr lang="de-DE" sz="2800" b="1" dirty="0" smtClean="0"/>
              <a:t>an den Seminaren</a:t>
            </a:r>
            <a:endParaRPr lang="de-DE" sz="2800" b="1" dirty="0"/>
          </a:p>
        </p:txBody>
      </p:sp>
      <p:sp>
        <p:nvSpPr>
          <p:cNvPr id="5" name="Text Box 5"/>
          <p:cNvSpPr txBox="1">
            <a:spLocks noChangeArrowheads="1"/>
          </p:cNvSpPr>
          <p:nvPr/>
        </p:nvSpPr>
        <p:spPr bwMode="auto">
          <a:xfrm>
            <a:off x="251520" y="1268760"/>
            <a:ext cx="820896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sz="2000" b="1" dirty="0"/>
              <a:t>Fragen zu den formalrechtlichen Aspekten des VD „Lehramt Grundschule“ beim Regierungspräsidium </a:t>
            </a:r>
            <a:r>
              <a:rPr lang="de-DE" altLang="de-DE" sz="2000" b="1" dirty="0" smtClean="0"/>
              <a:t>Stuttgart (SAF MGH)</a:t>
            </a:r>
            <a:endParaRPr lang="de-DE" altLang="de-DE" sz="2000" b="1" dirty="0"/>
          </a:p>
          <a:p>
            <a:pPr eaLnBrk="1" hangingPunct="1">
              <a:spcBef>
                <a:spcPct val="50000"/>
              </a:spcBef>
              <a:defRPr/>
            </a:pPr>
            <a:r>
              <a:rPr lang="de-DE" altLang="de-DE" sz="2000" dirty="0" smtClean="0"/>
              <a:t>Markus </a:t>
            </a:r>
            <a:r>
              <a:rPr lang="de-DE" altLang="de-DE" sz="2000" dirty="0" err="1" smtClean="0"/>
              <a:t>Szauer</a:t>
            </a:r>
            <a:r>
              <a:rPr lang="de-DE" altLang="de-DE" sz="2000" dirty="0" smtClean="0"/>
              <a:t>: +49 711 90417</a:t>
            </a:r>
          </a:p>
          <a:p>
            <a:pPr eaLnBrk="1" hangingPunct="1">
              <a:spcBef>
                <a:spcPct val="50000"/>
              </a:spcBef>
              <a:defRPr/>
            </a:pPr>
            <a:endParaRPr lang="de-DE" altLang="de-DE" sz="2000" dirty="0" smtClean="0"/>
          </a:p>
        </p:txBody>
      </p:sp>
      <p:sp>
        <p:nvSpPr>
          <p:cNvPr id="6" name="Text Box 5"/>
          <p:cNvSpPr txBox="1">
            <a:spLocks noChangeArrowheads="1"/>
          </p:cNvSpPr>
          <p:nvPr/>
        </p:nvSpPr>
        <p:spPr bwMode="auto">
          <a:xfrm>
            <a:off x="251520" y="3284984"/>
            <a:ext cx="82089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sz="2000" b="1" dirty="0"/>
              <a:t>Fragen zu </a:t>
            </a:r>
            <a:r>
              <a:rPr lang="de-DE" altLang="de-DE" sz="2000" b="1" dirty="0" smtClean="0"/>
              <a:t>Ausbildung und Zuteilung </a:t>
            </a:r>
            <a:r>
              <a:rPr lang="de-DE" altLang="de-DE" sz="2000" b="1" dirty="0"/>
              <a:t>an die Ausbildungsschulen </a:t>
            </a:r>
          </a:p>
          <a:p>
            <a:pPr eaLnBrk="1" hangingPunct="1">
              <a:spcBef>
                <a:spcPct val="50000"/>
              </a:spcBef>
              <a:defRPr/>
            </a:pPr>
            <a:r>
              <a:rPr lang="de-DE" altLang="de-DE" sz="2000" dirty="0" smtClean="0"/>
              <a:t>Susanne Doll</a:t>
            </a:r>
            <a:r>
              <a:rPr lang="de-DE" altLang="de-DE" sz="2000" dirty="0"/>
              <a:t/>
            </a:r>
            <a:br>
              <a:rPr lang="de-DE" altLang="de-DE" sz="2000" dirty="0"/>
            </a:br>
            <a:r>
              <a:rPr lang="de-DE" altLang="de-DE" sz="2000" dirty="0"/>
              <a:t>Seminar für Ausbildung und Fortbildung der </a:t>
            </a:r>
            <a:r>
              <a:rPr lang="de-DE" altLang="de-DE" sz="2000" dirty="0" smtClean="0"/>
              <a:t>Lehrkräfte</a:t>
            </a:r>
            <a:br>
              <a:rPr lang="de-DE" altLang="de-DE" sz="2000" dirty="0" smtClean="0"/>
            </a:br>
            <a:r>
              <a:rPr lang="de-DE" altLang="de-DE" sz="2000" dirty="0" smtClean="0"/>
              <a:t>Bad Mergentheim </a:t>
            </a:r>
            <a:r>
              <a:rPr lang="de-DE" altLang="de-DE" sz="2000" dirty="0"/>
              <a:t>(Grundschule)    </a:t>
            </a:r>
          </a:p>
          <a:p>
            <a:pPr eaLnBrk="1" hangingPunct="1">
              <a:spcBef>
                <a:spcPct val="50000"/>
              </a:spcBef>
              <a:defRPr/>
            </a:pPr>
            <a:r>
              <a:rPr lang="de-DE" altLang="de-DE" sz="2000" dirty="0" smtClean="0"/>
              <a:t>E-Mail</a:t>
            </a:r>
            <a:r>
              <a:rPr lang="de-DE" altLang="de-DE" sz="2000" dirty="0"/>
              <a:t>: </a:t>
            </a:r>
            <a:r>
              <a:rPr lang="de-DE" altLang="de-DE" sz="2000" dirty="0" smtClean="0"/>
              <a:t>Susanne.Doll@Seminar-GS-MGH.KV.BWL.DE</a:t>
            </a:r>
            <a:endParaRPr lang="de-DE" altLang="de-DE" sz="2000" dirty="0"/>
          </a:p>
        </p:txBody>
      </p:sp>
      <p:sp>
        <p:nvSpPr>
          <p:cNvPr id="7"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32563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1"/>
          <p:cNvSpPr txBox="1">
            <a:spLocks/>
          </p:cNvSpPr>
          <p:nvPr/>
        </p:nvSpPr>
        <p:spPr>
          <a:xfrm>
            <a:off x="251520" y="6327931"/>
            <a:ext cx="1819136" cy="21602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smtClean="0">
                <a:latin typeface="Arial" panose="020B0604020202020204" pitchFamily="34" charset="0"/>
                <a:cs typeface="Arial" panose="020B0604020202020204" pitchFamily="34" charset="0"/>
              </a:rPr>
              <a:t>Informationsveranstaltung VD 2024</a:t>
            </a:r>
            <a:endParaRPr lang="de-DE" sz="800"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a:extLst>
              <a:ext uri="{BEBA8EAE-BF5A-486C-A8C5-ECC9F3942E4B}">
                <a14:imgProps xmlns:a14="http://schemas.microsoft.com/office/drawing/2010/main">
                  <a14:imgLayer r:embed="rId3">
                    <a14:imgEffect>
                      <a14:backgroundRemoval t="0" b="100000" l="1647" r="93263"/>
                    </a14:imgEffect>
                  </a14:imgLayer>
                </a14:imgProps>
              </a:ext>
              <a:ext uri="{28A0092B-C50C-407E-A947-70E740481C1C}">
                <a14:useLocalDpi xmlns:a14="http://schemas.microsoft.com/office/drawing/2010/main" val="0"/>
              </a:ext>
            </a:extLst>
          </a:blip>
          <a:stretch>
            <a:fillRect/>
          </a:stretch>
        </p:blipFill>
        <p:spPr>
          <a:xfrm>
            <a:off x="1793677" y="332656"/>
            <a:ext cx="5688632" cy="5995205"/>
          </a:xfrm>
          <a:prstGeom prst="rect">
            <a:avLst/>
          </a:prstGeom>
        </p:spPr>
      </p:pic>
      <p:sp>
        <p:nvSpPr>
          <p:cNvPr id="8" name="Rechteck 7"/>
          <p:cNvSpPr/>
          <p:nvPr/>
        </p:nvSpPr>
        <p:spPr>
          <a:xfrm>
            <a:off x="5913276" y="6097099"/>
            <a:ext cx="6102424" cy="230832"/>
          </a:xfrm>
          <a:prstGeom prst="rect">
            <a:avLst/>
          </a:prstGeom>
        </p:spPr>
        <p:txBody>
          <a:bodyPr wrap="square">
            <a:spAutoFit/>
          </a:bodyPr>
          <a:lstStyle/>
          <a:p>
            <a:r>
              <a:rPr lang="de-DE" sz="900" dirty="0"/>
              <a:t>https://d-maps.com/carte.php?num_car=23797&amp;lang=de</a:t>
            </a:r>
          </a:p>
        </p:txBody>
      </p:sp>
      <p:sp>
        <p:nvSpPr>
          <p:cNvPr id="9" name="Textfeld 8"/>
          <p:cNvSpPr txBox="1"/>
          <p:nvPr/>
        </p:nvSpPr>
        <p:spPr>
          <a:xfrm>
            <a:off x="3240060" y="1156682"/>
            <a:ext cx="583814"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MA</a:t>
            </a:r>
            <a:endParaRPr lang="de-DE" sz="2000" b="1" dirty="0">
              <a:solidFill>
                <a:srgbClr val="002060"/>
              </a:solidFill>
              <a:latin typeface="Arial" panose="020B0604020202020204" pitchFamily="34" charset="0"/>
              <a:cs typeface="Arial" panose="020B0604020202020204" pitchFamily="34" charset="0"/>
            </a:endParaRPr>
          </a:p>
        </p:txBody>
      </p:sp>
      <p:sp>
        <p:nvSpPr>
          <p:cNvPr id="10" name="Textfeld 9"/>
          <p:cNvSpPr txBox="1"/>
          <p:nvPr/>
        </p:nvSpPr>
        <p:spPr>
          <a:xfrm>
            <a:off x="5331999" y="1096729"/>
            <a:ext cx="782587"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MGH</a:t>
            </a:r>
            <a:endParaRPr lang="de-DE" sz="2000" b="1" dirty="0">
              <a:solidFill>
                <a:srgbClr val="002060"/>
              </a:solidFill>
              <a:latin typeface="Arial" panose="020B0604020202020204" pitchFamily="34" charset="0"/>
              <a:cs typeface="Arial" panose="020B0604020202020204" pitchFamily="34" charset="0"/>
            </a:endParaRPr>
          </a:p>
        </p:txBody>
      </p:sp>
      <p:sp>
        <p:nvSpPr>
          <p:cNvPr id="15" name="Ellipse 14"/>
          <p:cNvSpPr/>
          <p:nvPr/>
        </p:nvSpPr>
        <p:spPr>
          <a:xfrm>
            <a:off x="3477607" y="1124760"/>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6" name="Ellipse 15"/>
          <p:cNvSpPr/>
          <p:nvPr/>
        </p:nvSpPr>
        <p:spPr>
          <a:xfrm>
            <a:off x="5665581" y="1045886"/>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7" name="Textfeld 16"/>
          <p:cNvSpPr txBox="1"/>
          <p:nvPr/>
        </p:nvSpPr>
        <p:spPr>
          <a:xfrm>
            <a:off x="4490468" y="2048943"/>
            <a:ext cx="556563"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HN</a:t>
            </a:r>
            <a:endParaRPr lang="de-DE" sz="2000" b="1" dirty="0">
              <a:solidFill>
                <a:srgbClr val="002060"/>
              </a:solidFill>
              <a:latin typeface="Arial" panose="020B0604020202020204" pitchFamily="34" charset="0"/>
              <a:cs typeface="Arial" panose="020B0604020202020204" pitchFamily="34" charset="0"/>
            </a:endParaRPr>
          </a:p>
        </p:txBody>
      </p:sp>
      <p:sp>
        <p:nvSpPr>
          <p:cNvPr id="18" name="Textfeld 17"/>
          <p:cNvSpPr txBox="1"/>
          <p:nvPr/>
        </p:nvSpPr>
        <p:spPr>
          <a:xfrm>
            <a:off x="3667420" y="2742832"/>
            <a:ext cx="513282"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PF</a:t>
            </a:r>
            <a:endParaRPr lang="de-DE" sz="2000" b="1" dirty="0">
              <a:solidFill>
                <a:srgbClr val="002060"/>
              </a:solidFill>
              <a:latin typeface="Arial" panose="020B0604020202020204" pitchFamily="34" charset="0"/>
              <a:cs typeface="Arial" panose="020B0604020202020204" pitchFamily="34" charset="0"/>
            </a:endParaRPr>
          </a:p>
        </p:txBody>
      </p:sp>
      <p:sp>
        <p:nvSpPr>
          <p:cNvPr id="20" name="Textfeld 19"/>
          <p:cNvSpPr txBox="1"/>
          <p:nvPr/>
        </p:nvSpPr>
        <p:spPr>
          <a:xfrm>
            <a:off x="5529649" y="2928601"/>
            <a:ext cx="569387"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GD</a:t>
            </a:r>
            <a:endParaRPr lang="de-DE" sz="2000" b="1" dirty="0">
              <a:solidFill>
                <a:srgbClr val="002060"/>
              </a:solidFill>
              <a:latin typeface="Arial" panose="020B0604020202020204" pitchFamily="34" charset="0"/>
              <a:cs typeface="Arial" panose="020B0604020202020204" pitchFamily="34" charset="0"/>
            </a:endParaRPr>
          </a:p>
        </p:txBody>
      </p:sp>
      <p:sp>
        <p:nvSpPr>
          <p:cNvPr id="27" name="Textfeld 26"/>
          <p:cNvSpPr txBox="1"/>
          <p:nvPr/>
        </p:nvSpPr>
        <p:spPr>
          <a:xfrm>
            <a:off x="4025325" y="3068960"/>
            <a:ext cx="612668"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SIN</a:t>
            </a:r>
            <a:endParaRPr lang="de-DE" sz="2000" b="1" dirty="0">
              <a:solidFill>
                <a:srgbClr val="002060"/>
              </a:solidFill>
              <a:latin typeface="Arial" panose="020B0604020202020204" pitchFamily="34" charset="0"/>
              <a:cs typeface="Arial" panose="020B0604020202020204" pitchFamily="34" charset="0"/>
            </a:endParaRPr>
          </a:p>
        </p:txBody>
      </p:sp>
      <p:sp>
        <p:nvSpPr>
          <p:cNvPr id="28" name="Textfeld 27"/>
          <p:cNvSpPr txBox="1"/>
          <p:nvPr/>
        </p:nvSpPr>
        <p:spPr>
          <a:xfrm>
            <a:off x="4760219" y="3295779"/>
            <a:ext cx="527709"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NT</a:t>
            </a:r>
            <a:endParaRPr lang="de-DE" sz="2000" b="1" dirty="0">
              <a:solidFill>
                <a:srgbClr val="002060"/>
              </a:solidFill>
              <a:latin typeface="Arial" panose="020B0604020202020204" pitchFamily="34" charset="0"/>
              <a:cs typeface="Arial" panose="020B0604020202020204" pitchFamily="34" charset="0"/>
            </a:endParaRPr>
          </a:p>
        </p:txBody>
      </p:sp>
      <p:sp>
        <p:nvSpPr>
          <p:cNvPr id="30" name="Textfeld 29"/>
          <p:cNvSpPr txBox="1"/>
          <p:nvPr/>
        </p:nvSpPr>
        <p:spPr>
          <a:xfrm>
            <a:off x="5551646" y="4187754"/>
            <a:ext cx="513282"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LP</a:t>
            </a:r>
            <a:endParaRPr lang="de-DE" sz="2000" b="1" dirty="0">
              <a:solidFill>
                <a:srgbClr val="002060"/>
              </a:solidFill>
              <a:latin typeface="Arial" panose="020B0604020202020204" pitchFamily="34" charset="0"/>
              <a:cs typeface="Arial" panose="020B0604020202020204" pitchFamily="34" charset="0"/>
            </a:endParaRPr>
          </a:p>
        </p:txBody>
      </p:sp>
      <p:sp>
        <p:nvSpPr>
          <p:cNvPr id="31" name="Textfeld 30"/>
          <p:cNvSpPr txBox="1"/>
          <p:nvPr/>
        </p:nvSpPr>
        <p:spPr>
          <a:xfrm>
            <a:off x="5189138" y="5582097"/>
            <a:ext cx="625492"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WG</a:t>
            </a:r>
            <a:endParaRPr lang="de-DE" sz="2000" b="1" dirty="0">
              <a:solidFill>
                <a:srgbClr val="002060"/>
              </a:solidFill>
              <a:latin typeface="Arial" panose="020B0604020202020204" pitchFamily="34" charset="0"/>
              <a:cs typeface="Arial" panose="020B0604020202020204" pitchFamily="34" charset="0"/>
            </a:endParaRPr>
          </a:p>
        </p:txBody>
      </p:sp>
      <p:sp>
        <p:nvSpPr>
          <p:cNvPr id="32" name="Textfeld 31"/>
          <p:cNvSpPr txBox="1"/>
          <p:nvPr/>
        </p:nvSpPr>
        <p:spPr>
          <a:xfrm>
            <a:off x="1830334" y="6036567"/>
            <a:ext cx="540533"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LÖ</a:t>
            </a:r>
            <a:endParaRPr lang="de-DE" sz="2000" b="1" dirty="0">
              <a:solidFill>
                <a:srgbClr val="002060"/>
              </a:solidFill>
              <a:latin typeface="Arial" panose="020B0604020202020204" pitchFamily="34" charset="0"/>
              <a:cs typeface="Arial" panose="020B0604020202020204" pitchFamily="34" charset="0"/>
            </a:endParaRPr>
          </a:p>
        </p:txBody>
      </p:sp>
      <p:sp>
        <p:nvSpPr>
          <p:cNvPr id="37" name="Textfeld 36"/>
          <p:cNvSpPr txBox="1"/>
          <p:nvPr/>
        </p:nvSpPr>
        <p:spPr>
          <a:xfrm>
            <a:off x="3092173" y="3878524"/>
            <a:ext cx="699230"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FDS</a:t>
            </a:r>
            <a:endParaRPr lang="de-DE" sz="2000" b="1" dirty="0">
              <a:solidFill>
                <a:srgbClr val="002060"/>
              </a:solidFill>
              <a:latin typeface="Arial" panose="020B0604020202020204" pitchFamily="34" charset="0"/>
              <a:cs typeface="Arial" panose="020B0604020202020204" pitchFamily="34" charset="0"/>
            </a:endParaRPr>
          </a:p>
        </p:txBody>
      </p:sp>
      <p:sp>
        <p:nvSpPr>
          <p:cNvPr id="38" name="Textfeld 37"/>
          <p:cNvSpPr txBox="1"/>
          <p:nvPr/>
        </p:nvSpPr>
        <p:spPr>
          <a:xfrm>
            <a:off x="2320965" y="3825284"/>
            <a:ext cx="582211"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OG</a:t>
            </a:r>
            <a:endParaRPr lang="de-DE" sz="2000" b="1" dirty="0">
              <a:solidFill>
                <a:srgbClr val="002060"/>
              </a:solidFill>
              <a:latin typeface="Arial" panose="020B0604020202020204" pitchFamily="34" charset="0"/>
              <a:cs typeface="Arial" panose="020B0604020202020204" pitchFamily="34" charset="0"/>
            </a:endParaRPr>
          </a:p>
        </p:txBody>
      </p:sp>
      <p:sp>
        <p:nvSpPr>
          <p:cNvPr id="39" name="Textfeld 38"/>
          <p:cNvSpPr txBox="1"/>
          <p:nvPr/>
        </p:nvSpPr>
        <p:spPr>
          <a:xfrm>
            <a:off x="4104000" y="4491915"/>
            <a:ext cx="713657"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ALB</a:t>
            </a:r>
            <a:endParaRPr lang="de-DE" sz="2000" b="1" dirty="0">
              <a:solidFill>
                <a:srgbClr val="002060"/>
              </a:solidFill>
              <a:latin typeface="Arial" panose="020B0604020202020204" pitchFamily="34" charset="0"/>
              <a:cs typeface="Arial" panose="020B0604020202020204" pitchFamily="34" charset="0"/>
            </a:endParaRPr>
          </a:p>
        </p:txBody>
      </p:sp>
      <p:sp>
        <p:nvSpPr>
          <p:cNvPr id="40" name="Textfeld 39"/>
          <p:cNvSpPr txBox="1"/>
          <p:nvPr/>
        </p:nvSpPr>
        <p:spPr>
          <a:xfrm>
            <a:off x="3486660" y="4632212"/>
            <a:ext cx="608052" cy="400110"/>
          </a:xfrm>
          <a:prstGeom prst="rect">
            <a:avLst/>
          </a:prstGeom>
          <a:noFill/>
        </p:spPr>
        <p:txBody>
          <a:bodyPr wrap="none" rtlCol="0">
            <a:spAutoFit/>
          </a:bodyPr>
          <a:lstStyle/>
          <a:p>
            <a:r>
              <a:rPr lang="de-DE" sz="2000" b="1" dirty="0" smtClean="0">
                <a:solidFill>
                  <a:srgbClr val="002060"/>
                </a:solidFill>
                <a:latin typeface="Arial" panose="020B0604020202020204" pitchFamily="34" charset="0"/>
                <a:cs typeface="Arial" panose="020B0604020202020204" pitchFamily="34" charset="0"/>
              </a:rPr>
              <a:t>RW</a:t>
            </a:r>
            <a:endParaRPr lang="de-DE" sz="2000" b="1" dirty="0">
              <a:solidFill>
                <a:srgbClr val="002060"/>
              </a:solidFill>
              <a:latin typeface="Arial" panose="020B0604020202020204" pitchFamily="34" charset="0"/>
              <a:cs typeface="Arial" panose="020B0604020202020204" pitchFamily="34" charset="0"/>
            </a:endParaRPr>
          </a:p>
        </p:txBody>
      </p:sp>
      <p:sp>
        <p:nvSpPr>
          <p:cNvPr id="41" name="Ellipse 40"/>
          <p:cNvSpPr/>
          <p:nvPr/>
        </p:nvSpPr>
        <p:spPr>
          <a:xfrm>
            <a:off x="4367771" y="2689872"/>
            <a:ext cx="288032" cy="144016"/>
          </a:xfrm>
          <a:prstGeom prst="ellipse">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4707091" y="3705363"/>
            <a:ext cx="288032" cy="144016"/>
          </a:xfrm>
          <a:prstGeom prst="ellipse">
            <a:avLst/>
          </a:prstGeom>
          <a:solidFill>
            <a:srgbClr val="FF9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3" name="Tabelle 42"/>
          <p:cNvGraphicFramePr>
            <a:graphicFrameLocks noGrp="1"/>
          </p:cNvGraphicFramePr>
          <p:nvPr>
            <p:extLst>
              <p:ext uri="{D42A27DB-BD31-4B8C-83A1-F6EECF244321}">
                <p14:modId xmlns:p14="http://schemas.microsoft.com/office/powerpoint/2010/main" val="2976141987"/>
              </p:ext>
            </p:extLst>
          </p:nvPr>
        </p:nvGraphicFramePr>
        <p:xfrm>
          <a:off x="176000" y="592529"/>
          <a:ext cx="1997390" cy="2693670"/>
        </p:xfrm>
        <a:graphic>
          <a:graphicData uri="http://schemas.openxmlformats.org/drawingml/2006/table">
            <a:tbl>
              <a:tblPr>
                <a:tableStyleId>{5C22544A-7EE6-4342-B048-85BDC9FD1C3A}</a:tableStyleId>
              </a:tblPr>
              <a:tblGrid>
                <a:gridCol w="507568">
                  <a:extLst>
                    <a:ext uri="{9D8B030D-6E8A-4147-A177-3AD203B41FA5}">
                      <a16:colId xmlns:a16="http://schemas.microsoft.com/office/drawing/2014/main" val="2086383519"/>
                    </a:ext>
                  </a:extLst>
                </a:gridCol>
                <a:gridCol w="1489822">
                  <a:extLst>
                    <a:ext uri="{9D8B030D-6E8A-4147-A177-3AD203B41FA5}">
                      <a16:colId xmlns:a16="http://schemas.microsoft.com/office/drawing/2014/main" val="14288067"/>
                    </a:ext>
                  </a:extLst>
                </a:gridCol>
              </a:tblGrid>
              <a:tr h="190500">
                <a:tc>
                  <a:txBody>
                    <a:bodyPr/>
                    <a:lstStyle/>
                    <a:p>
                      <a:pPr algn="l" fontAlgn="b"/>
                      <a:r>
                        <a:rPr lang="de-DE" sz="1200" u="none" strike="noStrike" dirty="0" smtClean="0">
                          <a:effectLst/>
                          <a:latin typeface="Arial" panose="020B0604020202020204" pitchFamily="34" charset="0"/>
                          <a:cs typeface="Arial" panose="020B0604020202020204" pitchFamily="34" charset="0"/>
                        </a:rPr>
                        <a:t>ALB</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l" fontAlgn="b"/>
                      <a:r>
                        <a:rPr lang="de-DE" sz="1200" u="none" strike="noStrike" dirty="0">
                          <a:effectLst/>
                          <a:latin typeface="Arial" panose="020B0604020202020204" pitchFamily="34" charset="0"/>
                          <a:cs typeface="Arial" panose="020B0604020202020204" pitchFamily="34" charset="0"/>
                        </a:rPr>
                        <a:t>Albstadt</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3426680139"/>
                  </a:ext>
                </a:extLst>
              </a:tr>
              <a:tr h="190500">
                <a:tc>
                  <a:txBody>
                    <a:bodyPr/>
                    <a:lstStyle/>
                    <a:p>
                      <a:pPr algn="l" fontAlgn="b"/>
                      <a:r>
                        <a:rPr lang="de-DE" sz="1200" u="none" strike="noStrike" dirty="0">
                          <a:effectLst/>
                          <a:latin typeface="Arial" panose="020B0604020202020204" pitchFamily="34" charset="0"/>
                          <a:cs typeface="Arial" panose="020B0604020202020204" pitchFamily="34" charset="0"/>
                        </a:rPr>
                        <a:t>FDS</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l" fontAlgn="b"/>
                      <a:r>
                        <a:rPr lang="de-DE" sz="1200" u="none" strike="noStrike" dirty="0">
                          <a:effectLst/>
                          <a:latin typeface="Arial" panose="020B0604020202020204" pitchFamily="34" charset="0"/>
                          <a:cs typeface="Arial" panose="020B0604020202020204" pitchFamily="34" charset="0"/>
                        </a:rPr>
                        <a:t>Freudenstadt</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4238809392"/>
                  </a:ext>
                </a:extLst>
              </a:tr>
              <a:tr h="190500">
                <a:tc>
                  <a:txBody>
                    <a:bodyPr/>
                    <a:lstStyle/>
                    <a:p>
                      <a:pPr algn="l" fontAlgn="b"/>
                      <a:r>
                        <a:rPr lang="de-DE" sz="1200" u="none" strike="noStrike" dirty="0">
                          <a:effectLst/>
                          <a:latin typeface="Arial" panose="020B0604020202020204" pitchFamily="34" charset="0"/>
                          <a:cs typeface="Arial" panose="020B0604020202020204" pitchFamily="34" charset="0"/>
                        </a:rPr>
                        <a:t>GD</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l" fontAlgn="b"/>
                      <a:r>
                        <a:rPr lang="de-DE" sz="1200" u="none" strike="noStrike" dirty="0">
                          <a:effectLst/>
                          <a:latin typeface="Arial" panose="020B0604020202020204" pitchFamily="34" charset="0"/>
                          <a:cs typeface="Arial" panose="020B0604020202020204" pitchFamily="34" charset="0"/>
                        </a:rPr>
                        <a:t>Schwäbisch Gmünd</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2770281562"/>
                  </a:ext>
                </a:extLst>
              </a:tr>
              <a:tr h="190500">
                <a:tc>
                  <a:txBody>
                    <a:bodyPr/>
                    <a:lstStyle/>
                    <a:p>
                      <a:pPr algn="l" fontAlgn="b"/>
                      <a:r>
                        <a:rPr lang="de-DE" sz="1200" u="none" strike="noStrike" dirty="0">
                          <a:effectLst/>
                          <a:latin typeface="Arial" panose="020B0604020202020204" pitchFamily="34" charset="0"/>
                          <a:cs typeface="Arial" panose="020B0604020202020204" pitchFamily="34" charset="0"/>
                        </a:rPr>
                        <a:t>HN</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l" fontAlgn="b"/>
                      <a:r>
                        <a:rPr lang="de-DE" sz="1200" u="none" strike="noStrike" dirty="0">
                          <a:effectLst/>
                          <a:latin typeface="Arial" panose="020B0604020202020204" pitchFamily="34" charset="0"/>
                          <a:cs typeface="Arial" panose="020B0604020202020204" pitchFamily="34" charset="0"/>
                        </a:rPr>
                        <a:t>Heilbronn</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3080997959"/>
                  </a:ext>
                </a:extLst>
              </a:tr>
              <a:tr h="190500">
                <a:tc>
                  <a:txBody>
                    <a:bodyPr/>
                    <a:lstStyle/>
                    <a:p>
                      <a:pPr algn="l" fontAlgn="b"/>
                      <a:r>
                        <a:rPr lang="de-DE" sz="1200" u="none" strike="noStrike" dirty="0">
                          <a:effectLst/>
                          <a:latin typeface="Arial" panose="020B0604020202020204" pitchFamily="34" charset="0"/>
                          <a:cs typeface="Arial" panose="020B0604020202020204" pitchFamily="34" charset="0"/>
                        </a:rPr>
                        <a:t>LÖ</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l" fontAlgn="b"/>
                      <a:r>
                        <a:rPr lang="de-DE" sz="1200" u="none" strike="noStrike" dirty="0">
                          <a:effectLst/>
                          <a:latin typeface="Arial" panose="020B0604020202020204" pitchFamily="34" charset="0"/>
                          <a:cs typeface="Arial" panose="020B0604020202020204" pitchFamily="34" charset="0"/>
                        </a:rPr>
                        <a:t>Lörrach</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57224608"/>
                  </a:ext>
                </a:extLst>
              </a:tr>
              <a:tr h="190500">
                <a:tc>
                  <a:txBody>
                    <a:bodyPr/>
                    <a:lstStyle/>
                    <a:p>
                      <a:pPr algn="l" fontAlgn="b"/>
                      <a:r>
                        <a:rPr lang="de-DE" sz="1200" u="none" strike="noStrike" dirty="0">
                          <a:effectLst/>
                          <a:latin typeface="Arial" panose="020B0604020202020204" pitchFamily="34" charset="0"/>
                          <a:cs typeface="Arial" panose="020B0604020202020204" pitchFamily="34" charset="0"/>
                        </a:rPr>
                        <a:t>LP</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l" fontAlgn="b"/>
                      <a:r>
                        <a:rPr lang="de-DE" sz="1200" u="none" strike="noStrike" dirty="0">
                          <a:effectLst/>
                          <a:latin typeface="Arial" panose="020B0604020202020204" pitchFamily="34" charset="0"/>
                          <a:cs typeface="Arial" panose="020B0604020202020204" pitchFamily="34" charset="0"/>
                        </a:rPr>
                        <a:t>Laupheim</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3507655553"/>
                  </a:ext>
                </a:extLst>
              </a:tr>
              <a:tr h="190500">
                <a:tc>
                  <a:txBody>
                    <a:bodyPr/>
                    <a:lstStyle/>
                    <a:p>
                      <a:pPr algn="l" fontAlgn="b"/>
                      <a:r>
                        <a:rPr lang="de-DE" sz="1200" u="none" strike="noStrike">
                          <a:effectLst/>
                          <a:latin typeface="Arial" panose="020B0604020202020204" pitchFamily="34" charset="0"/>
                          <a:cs typeface="Arial" panose="020B0604020202020204" pitchFamily="34" charset="0"/>
                        </a:rPr>
                        <a:t>MA</a:t>
                      </a:r>
                      <a:endParaRPr lang="de-D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l" fontAlgn="b"/>
                      <a:r>
                        <a:rPr lang="de-DE" sz="1200" u="none" strike="noStrike" dirty="0">
                          <a:effectLst/>
                          <a:latin typeface="Arial" panose="020B0604020202020204" pitchFamily="34" charset="0"/>
                          <a:cs typeface="Arial" panose="020B0604020202020204" pitchFamily="34" charset="0"/>
                        </a:rPr>
                        <a:t>Mannheim</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4099950706"/>
                  </a:ext>
                </a:extLst>
              </a:tr>
              <a:tr h="190500">
                <a:tc>
                  <a:txBody>
                    <a:bodyPr/>
                    <a:lstStyle/>
                    <a:p>
                      <a:pPr algn="l" fontAlgn="b"/>
                      <a:r>
                        <a:rPr lang="de-DE" sz="1200" u="none" strike="noStrike" dirty="0">
                          <a:effectLst/>
                          <a:latin typeface="Arial" panose="020B0604020202020204" pitchFamily="34" charset="0"/>
                          <a:cs typeface="Arial" panose="020B0604020202020204" pitchFamily="34" charset="0"/>
                        </a:rPr>
                        <a:t>MGH</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l" fontAlgn="b"/>
                      <a:r>
                        <a:rPr lang="de-DE" sz="1200" u="none" strike="noStrike" dirty="0" smtClean="0">
                          <a:effectLst/>
                          <a:latin typeface="Arial" panose="020B0604020202020204" pitchFamily="34" charset="0"/>
                          <a:cs typeface="Arial" panose="020B0604020202020204" pitchFamily="34" charset="0"/>
                        </a:rPr>
                        <a:t>Bad </a:t>
                      </a:r>
                      <a:r>
                        <a:rPr lang="de-DE" sz="1200" u="none" strike="noStrike" dirty="0">
                          <a:effectLst/>
                          <a:latin typeface="Arial" panose="020B0604020202020204" pitchFamily="34" charset="0"/>
                          <a:cs typeface="Arial" panose="020B0604020202020204" pitchFamily="34" charset="0"/>
                        </a:rPr>
                        <a:t>Mergentheim</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105229185"/>
                  </a:ext>
                </a:extLst>
              </a:tr>
              <a:tr h="190500">
                <a:tc>
                  <a:txBody>
                    <a:bodyPr/>
                    <a:lstStyle/>
                    <a:p>
                      <a:pPr algn="l" fontAlgn="b"/>
                      <a:r>
                        <a:rPr lang="de-DE" sz="1200" u="none" strike="noStrike">
                          <a:effectLst/>
                          <a:latin typeface="Arial" panose="020B0604020202020204" pitchFamily="34" charset="0"/>
                          <a:cs typeface="Arial" panose="020B0604020202020204" pitchFamily="34" charset="0"/>
                        </a:rPr>
                        <a:t>NT</a:t>
                      </a:r>
                      <a:endParaRPr lang="de-D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l" fontAlgn="b"/>
                      <a:r>
                        <a:rPr lang="de-DE" sz="1200" u="none" strike="noStrike" dirty="0">
                          <a:effectLst/>
                          <a:latin typeface="Arial" panose="020B0604020202020204" pitchFamily="34" charset="0"/>
                          <a:cs typeface="Arial" panose="020B0604020202020204" pitchFamily="34" charset="0"/>
                        </a:rPr>
                        <a:t>Nürtingen</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586110798"/>
                  </a:ext>
                </a:extLst>
              </a:tr>
              <a:tr h="190500">
                <a:tc>
                  <a:txBody>
                    <a:bodyPr/>
                    <a:lstStyle/>
                    <a:p>
                      <a:pPr algn="l" fontAlgn="b"/>
                      <a:r>
                        <a:rPr lang="de-DE" sz="1200" u="none" strike="noStrike" dirty="0">
                          <a:effectLst/>
                          <a:latin typeface="Arial" panose="020B0604020202020204" pitchFamily="34" charset="0"/>
                          <a:cs typeface="Arial" panose="020B0604020202020204" pitchFamily="34" charset="0"/>
                        </a:rPr>
                        <a:t>OG</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l" fontAlgn="b"/>
                      <a:r>
                        <a:rPr lang="de-DE" sz="1200" u="none" strike="noStrike" dirty="0">
                          <a:effectLst/>
                          <a:latin typeface="Arial" panose="020B0604020202020204" pitchFamily="34" charset="0"/>
                          <a:cs typeface="Arial" panose="020B0604020202020204" pitchFamily="34" charset="0"/>
                        </a:rPr>
                        <a:t>Offenburg</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3865452655"/>
                  </a:ext>
                </a:extLst>
              </a:tr>
              <a:tr h="190500">
                <a:tc>
                  <a:txBody>
                    <a:bodyPr/>
                    <a:lstStyle/>
                    <a:p>
                      <a:pPr algn="l" fontAlgn="b"/>
                      <a:r>
                        <a:rPr lang="de-DE" sz="1200" u="none" strike="noStrike">
                          <a:effectLst/>
                          <a:latin typeface="Arial" panose="020B0604020202020204" pitchFamily="34" charset="0"/>
                          <a:cs typeface="Arial" panose="020B0604020202020204" pitchFamily="34" charset="0"/>
                        </a:rPr>
                        <a:t>PF</a:t>
                      </a:r>
                      <a:endParaRPr lang="de-D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l" fontAlgn="b"/>
                      <a:r>
                        <a:rPr lang="de-DE" sz="1200" u="none" strike="noStrike" dirty="0">
                          <a:effectLst/>
                          <a:latin typeface="Arial" panose="020B0604020202020204" pitchFamily="34" charset="0"/>
                          <a:cs typeface="Arial" panose="020B0604020202020204" pitchFamily="34" charset="0"/>
                        </a:rPr>
                        <a:t>Pforzheim</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926973259"/>
                  </a:ext>
                </a:extLst>
              </a:tr>
              <a:tr h="190500">
                <a:tc>
                  <a:txBody>
                    <a:bodyPr/>
                    <a:lstStyle/>
                    <a:p>
                      <a:pPr algn="l" fontAlgn="b"/>
                      <a:r>
                        <a:rPr lang="de-DE" sz="1200" u="none" strike="noStrike" dirty="0">
                          <a:effectLst/>
                          <a:latin typeface="Arial" panose="020B0604020202020204" pitchFamily="34" charset="0"/>
                          <a:cs typeface="Arial" panose="020B0604020202020204" pitchFamily="34" charset="0"/>
                        </a:rPr>
                        <a:t>RW</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l" fontAlgn="b"/>
                      <a:r>
                        <a:rPr lang="de-DE" sz="1200" u="none" strike="noStrike" dirty="0">
                          <a:effectLst/>
                          <a:latin typeface="Arial" panose="020B0604020202020204" pitchFamily="34" charset="0"/>
                          <a:cs typeface="Arial" panose="020B0604020202020204" pitchFamily="34" charset="0"/>
                        </a:rPr>
                        <a:t>Rottweil</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011086385"/>
                  </a:ext>
                </a:extLst>
              </a:tr>
              <a:tr h="190500">
                <a:tc>
                  <a:txBody>
                    <a:bodyPr/>
                    <a:lstStyle/>
                    <a:p>
                      <a:pPr algn="l" fontAlgn="b"/>
                      <a:r>
                        <a:rPr lang="de-DE" sz="1200" u="none" strike="noStrike">
                          <a:effectLst/>
                          <a:latin typeface="Arial" panose="020B0604020202020204" pitchFamily="34" charset="0"/>
                          <a:cs typeface="Arial" panose="020B0604020202020204" pitchFamily="34" charset="0"/>
                        </a:rPr>
                        <a:t>SIN</a:t>
                      </a:r>
                      <a:endParaRPr lang="de-DE"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l" fontAlgn="b"/>
                      <a:r>
                        <a:rPr lang="de-DE" sz="1200" u="none" strike="noStrike" dirty="0">
                          <a:effectLst/>
                          <a:latin typeface="Arial" panose="020B0604020202020204" pitchFamily="34" charset="0"/>
                          <a:cs typeface="Arial" panose="020B0604020202020204" pitchFamily="34" charset="0"/>
                        </a:rPr>
                        <a:t>Sindelfingen</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3970376612"/>
                  </a:ext>
                </a:extLst>
              </a:tr>
              <a:tr h="190500">
                <a:tc>
                  <a:txBody>
                    <a:bodyPr/>
                    <a:lstStyle/>
                    <a:p>
                      <a:pPr algn="l" fontAlgn="b"/>
                      <a:r>
                        <a:rPr lang="de-DE" sz="1200" u="none" strike="noStrike" dirty="0">
                          <a:effectLst/>
                          <a:latin typeface="Arial" panose="020B0604020202020204" pitchFamily="34" charset="0"/>
                          <a:cs typeface="Arial" panose="020B0604020202020204" pitchFamily="34" charset="0"/>
                        </a:rPr>
                        <a:t>WG</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l" fontAlgn="b"/>
                      <a:r>
                        <a:rPr lang="de-DE" sz="1200" u="none" strike="noStrike" dirty="0">
                          <a:effectLst/>
                          <a:latin typeface="Arial" panose="020B0604020202020204" pitchFamily="34" charset="0"/>
                          <a:cs typeface="Arial" panose="020B0604020202020204" pitchFamily="34" charset="0"/>
                        </a:rPr>
                        <a:t>Weingarten</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445140279"/>
                  </a:ext>
                </a:extLst>
              </a:tr>
            </a:tbl>
          </a:graphicData>
        </a:graphic>
      </p:graphicFrame>
      <p:sp>
        <p:nvSpPr>
          <p:cNvPr id="26" name="Rectangle 17"/>
          <p:cNvSpPr>
            <a:spLocks noChangeArrowheads="1"/>
          </p:cNvSpPr>
          <p:nvPr/>
        </p:nvSpPr>
        <p:spPr bwMode="auto">
          <a:xfrm>
            <a:off x="6401765" y="384963"/>
            <a:ext cx="2871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b="1" dirty="0" smtClean="0"/>
              <a:t>Seminarstandorte Grundschule</a:t>
            </a:r>
            <a:endParaRPr lang="de-DE" altLang="de-DE" b="1" dirty="0"/>
          </a:p>
        </p:txBody>
      </p:sp>
    </p:spTree>
    <p:extLst>
      <p:ext uri="{BB962C8B-B14F-4D97-AF65-F5344CB8AC3E}">
        <p14:creationId xmlns:p14="http://schemas.microsoft.com/office/powerpoint/2010/main" val="129930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ChangeArrowheads="1"/>
          </p:cNvSpPr>
          <p:nvPr/>
        </p:nvSpPr>
        <p:spPr bwMode="auto">
          <a:xfrm>
            <a:off x="257156" y="2625874"/>
            <a:ext cx="856932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215900" indent="-215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2400"/>
              </a:spcBef>
              <a:buFont typeface="Arial" pitchFamily="34" charset="0"/>
              <a:buChar char="•"/>
              <a:defRPr/>
            </a:pPr>
            <a:r>
              <a:rPr lang="de-DE" altLang="de-DE" sz="1800" dirty="0"/>
              <a:t>Aufnahmekapazitäten der Seminare </a:t>
            </a:r>
          </a:p>
          <a:p>
            <a:pPr eaLnBrk="1" hangingPunct="1">
              <a:spcBef>
                <a:spcPts val="2400"/>
              </a:spcBef>
              <a:buFont typeface="Arial" pitchFamily="34" charset="0"/>
              <a:buChar char="•"/>
              <a:defRPr/>
            </a:pPr>
            <a:r>
              <a:rPr lang="de-DE" altLang="de-DE" sz="1800" dirty="0"/>
              <a:t>Ortswünsche werden nach Möglichkeit berücksichtigt / „Losverfahren</a:t>
            </a:r>
            <a:r>
              <a:rPr lang="ja-JP" altLang="de-DE" sz="1800" dirty="0"/>
              <a:t>“</a:t>
            </a:r>
            <a:endParaRPr lang="de-DE" altLang="ja-JP" sz="1800" dirty="0"/>
          </a:p>
          <a:p>
            <a:pPr eaLnBrk="1" hangingPunct="1">
              <a:spcBef>
                <a:spcPts val="2400"/>
              </a:spcBef>
              <a:buFont typeface="Arial" pitchFamily="34" charset="0"/>
              <a:buChar char="•"/>
              <a:defRPr/>
            </a:pPr>
            <a:r>
              <a:rPr lang="de-DE" altLang="ja-JP" sz="1800" dirty="0"/>
              <a:t>Ein Anrecht auf die Zuweisung an ein bestimmtes Seminar gibt es nicht, Sozialpunkte haben jedoch eine Priorität</a:t>
            </a:r>
          </a:p>
          <a:p>
            <a:pPr eaLnBrk="1" hangingPunct="1">
              <a:spcBef>
                <a:spcPts val="2400"/>
              </a:spcBef>
              <a:buFont typeface="Arial" pitchFamily="34" charset="0"/>
              <a:buChar char="•"/>
              <a:defRPr/>
            </a:pPr>
            <a:r>
              <a:rPr lang="de-DE" altLang="de-DE" sz="1800" dirty="0"/>
              <a:t>Antrag auf Seminarwechsel </a:t>
            </a:r>
            <a:r>
              <a:rPr lang="de-DE" altLang="de-DE" sz="1800" u="sng" dirty="0"/>
              <a:t>nur</a:t>
            </a:r>
            <a:r>
              <a:rPr lang="de-DE" altLang="de-DE" sz="1800" dirty="0"/>
              <a:t> über das zugewiesene Seminar </a:t>
            </a:r>
            <a:br>
              <a:rPr lang="de-DE" altLang="de-DE" sz="1800" dirty="0"/>
            </a:br>
            <a:r>
              <a:rPr lang="de-DE" altLang="de-DE" sz="1800" dirty="0"/>
              <a:t>(detaillierte Begründung der nach der Zuweisung geänderten persönlichen Situation ist notwendig!) </a:t>
            </a:r>
          </a:p>
          <a:p>
            <a:pPr eaLnBrk="1" hangingPunct="1">
              <a:spcBef>
                <a:spcPts val="2400"/>
              </a:spcBef>
              <a:buFont typeface="Arial" pitchFamily="34" charset="0"/>
              <a:buChar char="•"/>
              <a:defRPr/>
            </a:pPr>
            <a:r>
              <a:rPr lang="de-DE" sz="1800" dirty="0"/>
              <a:t>Über Härtefälle entscheidet die Zuweisungskommission</a:t>
            </a:r>
            <a:endParaRPr lang="de-DE" altLang="de-DE" sz="1800" dirty="0"/>
          </a:p>
        </p:txBody>
      </p:sp>
      <p:sp>
        <p:nvSpPr>
          <p:cNvPr id="5" name="Rechteck 4"/>
          <p:cNvSpPr>
            <a:spLocks noChangeArrowheads="1"/>
          </p:cNvSpPr>
          <p:nvPr/>
        </p:nvSpPr>
        <p:spPr bwMode="auto">
          <a:xfrm>
            <a:off x="251441" y="519112"/>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altLang="de-DE" sz="2400" b="1" dirty="0"/>
              <a:t>2. Die Zuweisung an ein Seminar </a:t>
            </a:r>
          </a:p>
        </p:txBody>
      </p:sp>
      <p:sp>
        <p:nvSpPr>
          <p:cNvPr id="6" name="Rectangle 20"/>
          <p:cNvSpPr>
            <a:spLocks noChangeArrowheads="1"/>
          </p:cNvSpPr>
          <p:nvPr/>
        </p:nvSpPr>
        <p:spPr bwMode="auto">
          <a:xfrm>
            <a:off x="272364" y="920775"/>
            <a:ext cx="8618537" cy="708025"/>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dirty="0">
                <a:ea typeface="Tahoma" panose="020B0604030504040204" pitchFamily="34" charset="0"/>
                <a:cs typeface="Arial" panose="020B0604020202020204" pitchFamily="34" charset="0"/>
              </a:rPr>
              <a:t>Aus der Verordnung des Kultusministeriums über den Vorbereitungsdienst und die den Vorbereitungsdienst abschließende Staatsprüfung (GPO § 4):</a:t>
            </a:r>
          </a:p>
        </p:txBody>
      </p:sp>
      <p:sp>
        <p:nvSpPr>
          <p:cNvPr id="7" name="Rechteck 1"/>
          <p:cNvSpPr>
            <a:spLocks noChangeArrowheads="1"/>
          </p:cNvSpPr>
          <p:nvPr/>
        </p:nvSpPr>
        <p:spPr bwMode="auto">
          <a:xfrm>
            <a:off x="256261" y="1768475"/>
            <a:ext cx="8621712" cy="708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2000" b="1" dirty="0"/>
              <a:t>„Das Kultusministerium bestimmt das Seminar, zu dem im Falle der Zulassung zugewiesen wird….</a:t>
            </a:r>
            <a:r>
              <a:rPr lang="ja-JP" altLang="de-DE" sz="2000" b="1" dirty="0"/>
              <a:t>“</a:t>
            </a:r>
            <a:endParaRPr lang="de-DE" altLang="de-DE" sz="2000" dirty="0"/>
          </a:p>
        </p:txBody>
      </p:sp>
      <p:sp>
        <p:nvSpPr>
          <p:cNvPr id="8"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79558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36941" y="3068960"/>
            <a:ext cx="8642350" cy="2880320"/>
          </a:xfrm>
          <a:prstGeom prst="rect">
            <a:avLst/>
          </a:prstGeom>
          <a:noFill/>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1200"/>
              </a:spcBef>
            </a:pPr>
            <a:r>
              <a:rPr lang="de-DE" altLang="de-DE" sz="2000" dirty="0">
                <a:solidFill>
                  <a:schemeClr val="tx1"/>
                </a:solidFill>
              </a:rPr>
              <a:t>Schulwünsche können berücksichtigt werden</a:t>
            </a:r>
          </a:p>
          <a:p>
            <a:pPr>
              <a:spcBef>
                <a:spcPts val="2400"/>
              </a:spcBef>
            </a:pPr>
            <a:r>
              <a:rPr lang="de-DE" altLang="de-DE" sz="2000" dirty="0">
                <a:solidFill>
                  <a:schemeClr val="tx1"/>
                </a:solidFill>
              </a:rPr>
              <a:t>Kontaktaufnahme mit Schulen ist möglich </a:t>
            </a:r>
            <a:r>
              <a:rPr lang="de-DE" altLang="de-DE" sz="2000" dirty="0">
                <a:solidFill>
                  <a:schemeClr val="tx1"/>
                </a:solidFill>
                <a:sym typeface="Wingdings" pitchFamily="2" charset="2"/>
              </a:rPr>
              <a:t>(siehe Seminarhomepage</a:t>
            </a:r>
            <a:r>
              <a:rPr lang="de-DE" altLang="de-DE" sz="2000" dirty="0" smtClean="0">
                <a:solidFill>
                  <a:schemeClr val="tx1"/>
                </a:solidFill>
                <a:sym typeface="Wingdings" pitchFamily="2" charset="2"/>
              </a:rPr>
              <a:t>)</a:t>
            </a:r>
          </a:p>
          <a:p>
            <a:pPr>
              <a:spcBef>
                <a:spcPts val="2400"/>
              </a:spcBef>
            </a:pPr>
            <a:r>
              <a:rPr lang="de-DE" altLang="de-DE" sz="2000" dirty="0" smtClean="0">
                <a:solidFill>
                  <a:schemeClr val="tx1"/>
                </a:solidFill>
              </a:rPr>
              <a:t>Anspruch </a:t>
            </a:r>
            <a:r>
              <a:rPr lang="de-DE" altLang="de-DE" sz="2000" dirty="0">
                <a:solidFill>
                  <a:schemeClr val="tx1"/>
                </a:solidFill>
              </a:rPr>
              <a:t>auf Zuweisung an eine bestimmte Schule besteht nicht</a:t>
            </a:r>
          </a:p>
          <a:p>
            <a:pPr>
              <a:spcBef>
                <a:spcPts val="2400"/>
              </a:spcBef>
            </a:pPr>
            <a:r>
              <a:rPr lang="de-DE" altLang="de-DE" sz="2000" dirty="0">
                <a:solidFill>
                  <a:schemeClr val="tx1"/>
                </a:solidFill>
              </a:rPr>
              <a:t>Die Seminarleitung entscheidet mit den Staatlichen Schulämtern über die Zuweisung</a:t>
            </a:r>
          </a:p>
        </p:txBody>
      </p:sp>
      <p:sp>
        <p:nvSpPr>
          <p:cNvPr id="6" name="Text Box 6"/>
          <p:cNvSpPr txBox="1">
            <a:spLocks noChangeArrowheads="1"/>
          </p:cNvSpPr>
          <p:nvPr/>
        </p:nvSpPr>
        <p:spPr bwMode="auto">
          <a:xfrm>
            <a:off x="251441" y="1340768"/>
            <a:ext cx="8713787" cy="1169988"/>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sz="2000" b="1" dirty="0"/>
              <a:t>Vor einer endgültigen Schulzuweisung muss die Zuweisung an eines der Seminare erfolgen:</a:t>
            </a:r>
          </a:p>
          <a:p>
            <a:pPr algn="ctr" eaLnBrk="1" hangingPunct="1">
              <a:spcBef>
                <a:spcPct val="50000"/>
              </a:spcBef>
              <a:defRPr/>
            </a:pPr>
            <a:r>
              <a:rPr lang="de-DE" altLang="de-DE" sz="2000" b="1" dirty="0"/>
              <a:t>Seminarzuweisung vor Schulzuweisung!</a:t>
            </a:r>
          </a:p>
        </p:txBody>
      </p:sp>
      <p:sp>
        <p:nvSpPr>
          <p:cNvPr id="7" name="Rechteck 6"/>
          <p:cNvSpPr>
            <a:spLocks noChangeArrowheads="1"/>
          </p:cNvSpPr>
          <p:nvPr/>
        </p:nvSpPr>
        <p:spPr bwMode="auto">
          <a:xfrm>
            <a:off x="251441" y="519112"/>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altLang="de-DE" sz="2400" b="1" dirty="0"/>
              <a:t>3. Die Zuweisung an eine Ausbildungsschule</a:t>
            </a:r>
          </a:p>
        </p:txBody>
      </p:sp>
      <p:sp>
        <p:nvSpPr>
          <p:cNvPr id="8"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70860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264006" y="0"/>
            <a:ext cx="6562235" cy="6368849"/>
          </a:xfrm>
          <a:prstGeom prst="rect">
            <a:avLst/>
          </a:prstGeom>
        </p:spPr>
      </p:pic>
      <p:sp>
        <p:nvSpPr>
          <p:cNvPr id="5" name="Text Box 6"/>
          <p:cNvSpPr txBox="1">
            <a:spLocks noChangeArrowheads="1"/>
          </p:cNvSpPr>
          <p:nvPr/>
        </p:nvSpPr>
        <p:spPr bwMode="auto">
          <a:xfrm>
            <a:off x="355051" y="836712"/>
            <a:ext cx="8380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b="1" dirty="0"/>
              <a:t>Zentrale Informationsplattform „www.seminare-bw.de</a:t>
            </a:r>
            <a:r>
              <a:rPr lang="ja-JP" altLang="de-DE" b="1" dirty="0"/>
              <a:t>“</a:t>
            </a:r>
            <a:endParaRPr lang="de-DE" altLang="de-DE" b="1" dirty="0"/>
          </a:p>
        </p:txBody>
      </p:sp>
      <p:sp>
        <p:nvSpPr>
          <p:cNvPr id="10" name="Ellipse 9"/>
          <p:cNvSpPr/>
          <p:nvPr/>
        </p:nvSpPr>
        <p:spPr>
          <a:xfrm>
            <a:off x="1402640" y="6047664"/>
            <a:ext cx="1124602" cy="418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5868144" y="6033662"/>
            <a:ext cx="1124602" cy="418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1402640" y="0"/>
            <a:ext cx="1124602" cy="418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893967" y="-72671"/>
            <a:ext cx="1124602" cy="418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1"/>
          <p:cNvSpPr txBox="1"/>
          <p:nvPr/>
        </p:nvSpPr>
        <p:spPr>
          <a:xfrm rot="21113674">
            <a:off x="1168248" y="3136613"/>
            <a:ext cx="6807503" cy="584775"/>
          </a:xfrm>
          <a:prstGeom prst="rect">
            <a:avLst/>
          </a:prstGeom>
          <a:solidFill>
            <a:schemeClr val="bg2">
              <a:lumMod val="20000"/>
              <a:lumOff val="80000"/>
            </a:schemeClr>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chemeClr val="bg1">
                    <a:lumMod val="10000"/>
                  </a:schemeClr>
                </a:solidFill>
              </a:rPr>
              <a:t>www.llpa-bw.de</a:t>
            </a:r>
          </a:p>
          <a:p>
            <a:r>
              <a:rPr lang="de-DE" sz="1600" dirty="0">
                <a:solidFill>
                  <a:schemeClr val="bg1">
                    <a:lumMod val="10000"/>
                  </a:schemeClr>
                </a:solidFill>
              </a:rPr>
              <a:t>„Prüfungsordnungen“, „ Ausbildungsstandards“ und „Handreichungen“ </a:t>
            </a:r>
          </a:p>
        </p:txBody>
      </p:sp>
      <p:sp>
        <p:nvSpPr>
          <p:cNvPr id="9" name="Fußzeilenplatzhalter 1"/>
          <p:cNvSpPr>
            <a:spLocks noGrp="1"/>
          </p:cNvSpPr>
          <p:nvPr>
            <p:ph type="ftr" sz="quarter" idx="4294967295"/>
          </p:nvPr>
        </p:nvSpPr>
        <p:spPr>
          <a:xfrm>
            <a:off x="232584" y="6525344"/>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39802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79512" y="980728"/>
            <a:ext cx="8807185" cy="5175756"/>
          </a:xfrm>
          <a:prstGeom prst="rect">
            <a:avLst/>
          </a:prstGeom>
        </p:spPr>
      </p:pic>
      <p:sp>
        <p:nvSpPr>
          <p:cNvPr id="5" name="Text Box 6"/>
          <p:cNvSpPr txBox="1">
            <a:spLocks noChangeArrowheads="1"/>
          </p:cNvSpPr>
          <p:nvPr/>
        </p:nvSpPr>
        <p:spPr bwMode="auto">
          <a:xfrm>
            <a:off x="393032" y="476672"/>
            <a:ext cx="8380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b="1" dirty="0"/>
              <a:t>Zentrale Informationsplattform „Seminarhomepage</a:t>
            </a:r>
            <a:r>
              <a:rPr lang="ja-JP" altLang="de-DE" b="1" dirty="0"/>
              <a:t>“</a:t>
            </a:r>
            <a:endParaRPr lang="de-DE" altLang="de-DE" b="1" dirty="0"/>
          </a:p>
        </p:txBody>
      </p:sp>
      <p:cxnSp>
        <p:nvCxnSpPr>
          <p:cNvPr id="6" name="Gerade Verbindung mit Pfeil 5"/>
          <p:cNvCxnSpPr/>
          <p:nvPr/>
        </p:nvCxnSpPr>
        <p:spPr>
          <a:xfrm>
            <a:off x="1547664" y="4221088"/>
            <a:ext cx="844301" cy="5760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51224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1907704" y="476672"/>
            <a:ext cx="4824536" cy="5939996"/>
          </a:xfrm>
          <a:prstGeom prst="rect">
            <a:avLst/>
          </a:prstGeom>
        </p:spPr>
      </p:pic>
      <p:grpSp>
        <p:nvGrpSpPr>
          <p:cNvPr id="9" name="Gruppieren 8"/>
          <p:cNvGrpSpPr/>
          <p:nvPr/>
        </p:nvGrpSpPr>
        <p:grpSpPr>
          <a:xfrm>
            <a:off x="467544" y="4005064"/>
            <a:ext cx="1800200" cy="1440160"/>
            <a:chOff x="467544" y="4005064"/>
            <a:chExt cx="1800200" cy="1440160"/>
          </a:xfrm>
        </p:grpSpPr>
        <p:cxnSp>
          <p:nvCxnSpPr>
            <p:cNvPr id="6" name="Gerade Verbindung mit Pfeil 5"/>
            <p:cNvCxnSpPr/>
            <p:nvPr/>
          </p:nvCxnSpPr>
          <p:spPr>
            <a:xfrm>
              <a:off x="467544" y="4005064"/>
              <a:ext cx="1800200" cy="7200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 name="Gerade Verbindung mit Pfeil 9"/>
            <p:cNvCxnSpPr/>
            <p:nvPr/>
          </p:nvCxnSpPr>
          <p:spPr>
            <a:xfrm>
              <a:off x="467544" y="4005064"/>
              <a:ext cx="1800200" cy="1440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7" name="Titel 1"/>
          <p:cNvSpPr txBox="1">
            <a:spLocks/>
          </p:cNvSpPr>
          <p:nvPr/>
        </p:nvSpPr>
        <p:spPr>
          <a:xfrm>
            <a:off x="665820" y="2276872"/>
            <a:ext cx="7308304" cy="432048"/>
          </a:xfrm>
          <a:prstGeom prst="rect">
            <a:avLst/>
          </a:prstGeom>
        </p:spPr>
        <p:txBody>
          <a:bodyPr anchor="b">
            <a:noAutofit/>
          </a:bodyPr>
          <a:lstStyle>
            <a:lvl1pPr algn="l" rtl="0" eaLnBrk="1" latinLnBrk="0" hangingPunct="1">
              <a:spcBef>
                <a:spcPct val="0"/>
              </a:spcBef>
              <a:buNone/>
              <a:defRPr kumimoji="0" sz="4800" kern="1200" baseline="0">
                <a:solidFill>
                  <a:schemeClr val="tx1">
                    <a:lumMod val="75000"/>
                    <a:lumOff val="25000"/>
                  </a:schemeClr>
                </a:solidFill>
                <a:latin typeface="Garamond" panose="02020404030301010803" pitchFamily="18" charset="0"/>
                <a:ea typeface="+mj-ea"/>
                <a:cs typeface="+mj-cs"/>
              </a:defRPr>
            </a:lvl1pPr>
          </a:lstStyle>
          <a:p>
            <a:r>
              <a:rPr lang="de-DE" sz="2000" b="1" dirty="0" smtClean="0">
                <a:solidFill>
                  <a:srgbClr val="FF0000"/>
                </a:solidFill>
                <a:latin typeface="Arial" panose="020B0604020202020204" pitchFamily="34" charset="0"/>
                <a:cs typeface="Arial" panose="020B0604020202020204" pitchFamily="34" charset="0"/>
              </a:rPr>
              <a:t>Achtung! Nicht alle Schulen im SSA Mannheim bilden aus</a:t>
            </a:r>
            <a:endParaRPr lang="de-DE" sz="2000" dirty="0">
              <a:solidFill>
                <a:srgbClr val="FF0000"/>
              </a:solidFill>
              <a:latin typeface="Arial" panose="020B0604020202020204" pitchFamily="34" charset="0"/>
              <a:cs typeface="Arial" panose="020B0604020202020204" pitchFamily="34" charset="0"/>
            </a:endParaRPr>
          </a:p>
        </p:txBody>
      </p:sp>
      <p:sp>
        <p:nvSpPr>
          <p:cNvPr id="8" name="Fußzeilenplatzhalter 1"/>
          <p:cNvSpPr>
            <a:spLocks noGrp="1"/>
          </p:cNvSpPr>
          <p:nvPr>
            <p:ph type="ftr" sz="quarter" idx="4294967295"/>
          </p:nvPr>
        </p:nvSpPr>
        <p:spPr>
          <a:xfrm>
            <a:off x="232584" y="6381328"/>
            <a:ext cx="1819136" cy="216024"/>
          </a:xfrm>
          <a:prstGeom prst="rect">
            <a:avLst/>
          </a:prstGeom>
        </p:spPr>
        <p:txBody>
          <a:bodyPr/>
          <a:lstStyle/>
          <a:p>
            <a:r>
              <a:rPr lang="de-DE" sz="800" dirty="0">
                <a:latin typeface="Arial" panose="020B0604020202020204" pitchFamily="34" charset="0"/>
                <a:cs typeface="Arial" panose="020B0604020202020204" pitchFamily="34" charset="0"/>
              </a:rPr>
              <a:t>Informationsveranstaltung VD 2024</a:t>
            </a:r>
          </a:p>
        </p:txBody>
      </p:sp>
    </p:spTree>
    <p:extLst>
      <p:ext uri="{BB962C8B-B14F-4D97-AF65-F5344CB8AC3E}">
        <p14:creationId xmlns:p14="http://schemas.microsoft.com/office/powerpoint/2010/main" val="101152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Ostritsch_rot">
  <a:themeElements>
    <a:clrScheme name="Benutzerdefiniert 6">
      <a:dk1>
        <a:srgbClr val="000000"/>
      </a:dk1>
      <a:lt1>
        <a:srgbClr val="FFFFC1"/>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7030A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Formatvorlage_Ostritsch_rot</Template>
  <TotalTime>0</TotalTime>
  <Words>2545</Words>
  <Application>Microsoft Office PowerPoint</Application>
  <PresentationFormat>Bildschirmpräsentation (4:3)</PresentationFormat>
  <Paragraphs>378</Paragraphs>
  <Slides>32</Slides>
  <Notes>5</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32</vt:i4>
      </vt:variant>
    </vt:vector>
  </HeadingPairs>
  <TitlesOfParts>
    <vt:vector size="43" baseType="lpstr">
      <vt:lpstr>ＭＳ Ｐゴシック</vt:lpstr>
      <vt:lpstr>Arial</vt:lpstr>
      <vt:lpstr>Calibri</vt:lpstr>
      <vt:lpstr>Garamond</vt:lpstr>
      <vt:lpstr>Georgia</vt:lpstr>
      <vt:lpstr>HG明朝B</vt:lpstr>
      <vt:lpstr>Monotype Sorts</vt:lpstr>
      <vt:lpstr>Symbol</vt:lpstr>
      <vt:lpstr>Tahoma</vt:lpstr>
      <vt:lpstr>Wingdings</vt:lpstr>
      <vt:lpstr>Formatvorlage_Ostritsch_rot</vt:lpstr>
      <vt:lpstr>Informationen zum Vorbereitungsdienst  an GS-Seminaren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Lange, Hans (KM)</dc:creator>
  <cp:lastModifiedBy>Müller, Oliver (Seminar GWHRS Mannheim)</cp:lastModifiedBy>
  <cp:revision>194</cp:revision>
  <cp:lastPrinted>2022-03-02T08:53:47Z</cp:lastPrinted>
  <dcterms:created xsi:type="dcterms:W3CDTF">2014-02-27T08:28:32Z</dcterms:created>
  <dcterms:modified xsi:type="dcterms:W3CDTF">2023-06-22T07:44:41Z</dcterms:modified>
</cp:coreProperties>
</file>